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7" r:id="rId21"/>
    <p:sldId id="275" r:id="rId22"/>
    <p:sldId id="278" r:id="rId23"/>
    <p:sldId id="279" r:id="rId24"/>
    <p:sldId id="280" r:id="rId25"/>
    <p:sldId id="282" r:id="rId26"/>
    <p:sldId id="284" r:id="rId27"/>
    <p:sldId id="285" r:id="rId28"/>
    <p:sldId id="28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B060BF0-7F3F-4E39-919F-342117B4753F}">
          <p14:sldIdLst>
            <p14:sldId id="256"/>
            <p14:sldId id="257"/>
            <p14:sldId id="258"/>
            <p14:sldId id="266"/>
            <p14:sldId id="259"/>
            <p14:sldId id="260"/>
            <p14:sldId id="261"/>
            <p14:sldId id="262"/>
            <p14:sldId id="263"/>
            <p14:sldId id="264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6"/>
            <p14:sldId id="277"/>
            <p14:sldId id="275"/>
            <p14:sldId id="278"/>
            <p14:sldId id="279"/>
            <p14:sldId id="280"/>
            <p14:sldId id="282"/>
            <p14:sldId id="284"/>
            <p14:sldId id="285"/>
            <p14:sldId id="28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3:31:24.37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711 362 24575,'-4'0'0,"-6"-5"0,-10-5 0,-10-6 0,-14-8 0,-3-1 0,-2 0 0,-6-1 0,1 1 0,-2 0 0,-1-1 0,5 0 0,-1 1 0,-2-6 0,6 4 0,6 2 0,10 5-8191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1.174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25 94 24575,'3'-7'0,"-1"1"0,1 0 0,1 0 0,-1 1 0,1-1 0,0 1 0,0-1 0,7-5 0,-3 0 0,15-14 0,-23 25 0,0 0 0,0 0 0,0 1 0,0-1 0,0 0 0,0 0 0,0 0 0,0 0 0,0 0 0,0 0 0,0 0 0,0 0 0,0 0 0,0 0 0,0 0 0,0 0 0,0 0 0,0 0 0,0 0 0,0 1 0,0-1 0,0 0 0,1 0 0,-1 0 0,0 0 0,0 0 0,0 0 0,0 0 0,0 0 0,0 0 0,0 0 0,0 0 0,0 0 0,0 0 0,0 0 0,0 0 0,0 0 0,1 0 0,-1 0 0,0 0 0,0 0 0,0 0 0,0 0 0,0 0 0,0 0 0,0 0 0,0 0 0,0-1 0,0 1 0,0 0 0,0 0 0,0 0 0,0 0 0,1 0 0,-10 18 0,-1-3 0,-1 0 0,0 0 0,-1-1 0,-1 0 0,-17 14 0,48-67 0,36-35-1365,-49 69-5461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3.111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44 162 24575,'-2'0'0,"1"1"0,-1-1 0,1 1 0,0-1 0,-1 1 0,1-1 0,0 1 0,-1 0 0,1 0 0,0 0 0,0 0 0,0 0 0,-1 0 0,1 0 0,0 0 0,0 0 0,1 0 0,-1 1 0,0-1 0,0 0 0,1 1 0,-1-1 0,0 2 0,-13 38 0,12-34 0,2-21 0,0 1 0,1-1 0,0 0 0,1 0 0,0 1 0,5-14 0,10-17 15,16-33-1395,-31 73-5446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4.464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12 173 24575,'0'5'0,"0"-2"0,1 0 0,-1-1 0,0 1 0,0 0 0,-1-1 0,1 1 0,0 0 0,-1-1 0,0 1 0,1 0 0,-1-1 0,0 1 0,0-1 0,-3 4 0,4-9 0,-1-1 0,0 1 0,1-1 0,0 1 0,0-1 0,0 1 0,0-1 0,1-5 0,3-7 20,1 0 1,0 1-1,1-1 0,0 1 0,11-17 0,14-37-1506,-29 65-5340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5.880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34 141 24575,'-1'5'0,"0"1"0,0 0 0,0-1 0,-1 1 0,0-1 0,0 1 0,-5 8 0,4-8 0,0-1 0,1 1 0,0 0 0,0-1 0,0 1 0,-1 11 0,7-43 0,1 1 0,1-1 0,1 1 0,2 0 0,11-25 0,25-14-1365,-43 60-5461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6.689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 0 24575,'0'0'-8191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7.874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17 103 24575,'0'3'0,"0"-1"0,0 1 0,0-1 0,-1 1 0,1-1 0,-1 1 0,1-1 0,-1 1 0,0-1 0,0 1 0,0-1 0,0 0 0,0 1 0,-2 1 0,3-4 0,-1 0 0,1 1 0,0-1 0,0 0 0,0 0 0,0 0 0,0 0 0,0 0 0,-1 0 0,1 0 0,0 0 0,0 0 0,0 0 0,0 0 0,0 0 0,0 0 0,-1 0 0,1 0 0,0 0 0,0 0 0,0 0 0,0 0 0,0 0 0,-1 0 0,1 0 0,0 0 0,0 0 0,0 0 0,0 0 0,0-1 0,0 1 0,-1 0 0,1 0 0,0 0 0,0 0 0,0 0 0,0 0 0,0 0 0,0 0 0,0-1 0,0 1 0,0 0 0,0 0 0,0 0 0,-1 0 0,1 0 0,0 0 0,0-1 0,0 1 0,0 0 0,0 0 0,0 0 0,0 0 0,0 0 0,0-1 0,0 1 0,0 0 0,0 0 0,1 0 0,-1 0 0,3-27 0,1 15 0,0 0 0,1 0 0,11-20 0,4-10 0,-20 40-1365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9.450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 1 24575,'0'1'0,"0"1"0,0 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20.717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19 84 24575,'-1'0'0,"-1"0"0,1 1 0,0-1 0,0 1 0,0-1 0,0 1 0,0 0 0,1 0 0,-1-1 0,0 1 0,0 0 0,0 0 0,1 0 0,-1 0 0,0 0 0,1 0 0,-1 0 0,1 0 0,-1 1 0,0 1 0,7-21 0,-4 12-91,0 0 0,0 0 0,1 1 0,0-1 0,0 1 0,0-1 0,1 1 0,-1 0 0,1 0 0,0 1 0,1-1 0,-1 1 0,1 0 0,7-5 0,-7 6-6735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21.447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49 1 24575,'-1'4'0,"0"0"0,-1 0 0,0 0 0,0 0 0,0-1 0,-1 1 0,-4 6 0,-6 11 0,-2 11-1365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3:32:18.4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158 206 24575,'391'14'0,"-48"0"0,-432 0 0,-559-3 0,494-12 0,975-25 0,-773 22 0,581-42 0,-335 58 0,-55 1 0,156-26 0,72 0 0,60 39 0,111 1 0,-537-26 0,114-4 0,-104-9 0,53-2 0,-56 13 0,-24 2 0,0-3 0,0-5 0,85-17 0,-101 14 0,0 2 0,0 3 0,112 7 0,-69 0 0,1394-1 0,-1409-6 0,-1-4 0,95-21 0,14-2 0,-67 8 0,-86 13 0,0 3 0,66-3 0,24 14 0,97-5 0,-170-10 0,-50 7 0,0 2 0,30-3 0,209 7-1365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3:32:19.82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3:32:26.11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3:32:28.39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1:41.40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5:56.209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325 216 24575,'-3'2'0,"0"1"0,0 0 0,0 0 0,1 0 0,-1 0 0,1 0 0,0 0 0,0 1 0,0-1 0,0 1 0,1-1 0,-3 8 0,1-4 0,-81 165 0,84-172 0,0 1 0,0-1 0,0 1 0,0 0 0,0-1 0,-1 1 0,1-1 0,0 1 0,0-1 0,-1 1 0,1 0 0,0-1 0,-1 1 0,1-1 0,0 0 0,-1 1 0,1-1 0,-1 1 0,1-1 0,-1 1 0,1-1 0,-1 0 0,1 1 0,-1-1 0,1 0 0,-1 0 0,1 1 0,-1-1 0,-1 0 0,4-20 0,13-34 0,-7 32 0,-5 15 0,0 0 0,-1-1 0,1 1 0,-2-1 0,1 1 0,-1-1 0,0 0 0,0-9 0,-1 17 0,0 0 0,0 0 0,0 0 0,0 0 0,0 0 0,0-1 0,0 1 0,0 0 0,0 0 0,0 0 0,0 0 0,0 0 0,0 0 0,0 0 0,0-1 0,0 1 0,0 0 0,0 0 0,-1 0 0,1 0 0,0 0 0,0 0 0,0 0 0,0 0 0,0 0 0,0 0 0,0-1 0,0 1 0,0 0 0,-1 0 0,1 0 0,0 0 0,0 0 0,0 0 0,0 0 0,0 0 0,0 0 0,0 0 0,-1 0 0,1 0 0,0 0 0,0 0 0,0 0 0,0 0 0,0 0 0,0 0 0,0 0 0,-1 0 0,1 0 0,0 0 0,0 1 0,0-1 0,0 0 0,0 0 0,0 0 0,0 0 0,0 0 0,0 0 0,-1 0 0,1 0 0,0 0 0,0 0 0,0 1 0,0-1 0,0 0 0,0 0 0,0 0 0,-9 13 0,-6 16 0,-5 21 0,26-124 0,-3 48 0,-9 45 0,-8 42 0,-8 44 0,21-205 0,1 94 0,-1-31 0,-3 31 0,-4 24 0,-4 36 0,-9 90 0,23-187 0,-1 22 0,0-1 0,1 1 0,6-23 0,-6 85 0,1-15 0,-5 36 0,1-39 0,1 1 0,0 0 0,5 26 0,10-88 0,31-169 0,-69 282 0,-57 124 0,23-64 0,86-288 0,63-171 0,-92 324 0,0 0 0,0 0 0,1 0 0,-1 0 0,0 0 0,0 0 0,0 0 0,0 0 0,0 0 0,0 0 0,1 0 0,-1 0 0,0 0 0,0 0 0,0 0 0,0 0 0,0 0 0,0 0 0,1 0 0,-1 0 0,0 0 0,0 0 0,0 0 0,0 0 0,0 0 0,0 0 0,1 0 0,-1 0 0,0 0 0,0 0 0,0 0 0,0 0 0,0 0 0,0 0 0,0-1 0,0 1 0,1 0 0,-1 0 0,0 0 0,0 0 0,0 0 0,0 0 0,0 0 0,0-1 0,0 1 0,0 0 0,0 0 0,0 0 0,0 0 0,0 0 0,0 0 0,0-1 0,0 1 0,0 0 0,0 0 0,0 0 0,0 0 0,0 0 0,0-1 0,2 19 0,-4 28 0,-53 186 0,16-78 0,53-201 0,2 2 0,24-49 0,-11 27 0,8-16 0,33-93 0,-116 261 0,-29 76 0,-34 69 0,219-413 0,-70 121 0,-3-1 0,44-105 0,-279 647 0,188-465 0,14-36 0,14-38 0,93-282 0,-167 529 0,-1-59 0,-7 23 0,57-114 0,-4 7 0,5-29 0,0 0 0,1 0 0,0 0 0,1 1 0,1 0 0,1 0 0,0-1 0,1 20 0,1-35 0,-1 0 0,1 0 0,0 1 0,0-1 0,0 0 0,0 0 0,0 0 0,0 0 0,0 0 0,0 0 0,0 0 0,0 0 0,0 0 0,0 1 0,0-1 0,0 0 0,0 0 0,0 0 0,0 0 0,0 0 0,0 0 0,1 0 0,-1 0 0,0 1 0,0-1 0,0 0 0,0 0 0,0 0 0,0 0 0,0 0 0,0 0 0,0 0 0,0 0 0,0 0 0,0 0 0,0 0 0,1 0 0,-1 0 0,0 0 0,0 0 0,0 0 0,0 1 0,0-1 0,0 0 0,0 0 0,0 0 0,1 0 0,-1 0 0,0 0 0,0 0 0,0 0 0,0 0 0,0-1 0,0 1 0,0 0 0,0 0 0,0 0 0,1 0 0,-1 0 0,0 0 0,0 0 0,0 0 0,0 0 0,0 0 0,0 0 0,0 0 0,0 0 0,0 0 0,8-11 0,7-14 0,74-209 0,-24 56 0,-27 77 0,-139 382 0,84-231 0,12-8 0,7-37 0,2-28 0,1-6 0,2 0 0,1 0 0,21-48 0,9-34 0,-88 258 0,29-93 0,3 0 0,-17 80 0,89-264 0,59-145 0,-157 426 0,-32 68 0,76-233 0,1 0 0,0 1 0,1-1 0,6-26 0,-12 58 0,1 0 0,0 0 0,1 0 0,1 0 0,1 1 0,2 25 0,24-104 0,-13-12 0,-4 14 0,9-4 0,-10 35 0,10-48 0,-5 12 0,3 1 0,2 0 0,4 1 0,29-60 0,-46 111 0,3-2 0,-5 24 0,-4 24 0,-7-6 0,-1 0 0,-1-1 0,-2 0 0,-1-1 0,-1 0 0,-1-1 0,-2-1 0,0 0 0,-27 29 0,55-84 0,17-25 0,168-238 0,-194 290 0,-2 7 0,-8 15 0,-14 29 0,-43 69 0,26-51 0,-44 106 0,113-254 0,4 1 0,3 2 0,80-125 0,-347 572 0,224-362 0,6-12 0,12-25 0,24-46 0,21-28 0,21-44 0,-71 124 0,-20 30 0,-24 34 0,14-12 0,1 2 0,1 0 0,-31 66 0,65-104 0,8-12 0,169-218 0,-310 432 0,-12-4 0,203-294 0,98-108 0,-445 576 0,258-336 0,14-20 0,14-19 0,182-227 0,-291 367 0,-73 107 0,214-296 0,95-103 0,-86 108 0,-3-1 0,-2-4 0,54-89 0,-95 139 0,8-17 0,-13 26 0,-11 14 0,-56 66 0,51-62 0,1 0 0,0 1 0,1 0 0,1 1 0,1 1 0,-12 24 0,24-44 0,1 0 0,-1 0 0,0 0 0,1-1 0,-1 1 0,0 0 0,1 0 0,-1 0 0,0 0 0,1 0 0,-1 0 0,0 0 0,1 0 0,-1 0 0,1 0 0,-1 0 0,0 0 0,1 0 0,-1 0 0,0 0 0,1 0 0,-1 0 0,1 0 0,-1 0 0,0 0 0,1 1 0,-1-1 0,0 0 0,1 0 0,-1 0 0,0 1 0,0-1 0,1 0 0,-1 0 0,0 1 0,0-1 0,1 0 0,-1 1 0,0-1 0,0 0 0,0 1 0,1-1 0,-1 0 0,0 1 0,0-1 0,0 1 0,0-1 0,0 0 0,0 1 0,0-1 0,0 0 0,0 1 0,0-1 0,0 1 0,0-1 0,0 0 0,0 1 0,0-1 0,0 0 0,-1 1 0,1-1 0,0 0 0,0 1 0,0-1 0,-1 1 0,31-17 0,-29 15 0,45-30 0,-1-2 0,-1-3 0,-2-1 0,-2-1 0,59-75 0,-98 110 0,-6 5 0,-19 13 0,-30 23 0,16-15 0,38-23 0,0 1 0,-1-1 0,1 0 0,0 0 0,0 0 0,0 0 0,0 0 0,-1 0 0,1 0 0,0 1 0,0-1 0,0 0 0,-1 0 0,1 0 0,0 0 0,0 0 0,-1 0 0,1 0 0,0 0 0,0 0 0,0 0 0,-1 0 0,1 0 0,0 0 0,0 0 0,0 0 0,-1-1 0,1 1 0,0 0 0,0 0 0,0 0 0,-1 0 0,1 0 0,0 0 0,0-1 0,0 1 0,0 0 0,-1 0 0,1 0 0,0 0 0,0-1 0,0 1 0,0 0 0,0 0 0,0 0 0,0-1 0,-1 1 0,13-23 0,63-69 0,-245 272 0,156-170 0,20-23 0,18-22 0,36-24 0,-34 35 0,-20 19 0,-6 6 0,-178 213 0,233-281 0,2 3 0,100-87 0,-188 180 0,10-9 0,-1-1 0,-28 19 0,112-95 0,57-35 0,-292 254 0,141-134 0,163-145 0,-160 144 0,-61 43 0,104-81 0,-9 6 0,1 0 0,0 0 0,0 0 0,13-6 0,-84 74 0,42-42 0,24-19 0,14-12 0,5-3 0,-23 18 0,-34 28 0,24-21 0,3-3 0,-1 0 0,21-16 0,74-58 0,-206 159 0,154-127 0,-9 8 0,-19 21 0,-9 10 0,-16 13 0,16-15 0,1 0 0,-1 0 0,1 0 0,-1 1 0,1-1 0,0 1 0,-3 6 0,51-51 0,-72 74 0,22-25 0,-1 1 0,0-2 0,-1 1 0,0-1 0,-15 12 0,28-36 0,11-9 0,-15 24 0,19-24 0,0 0 0,2 2 0,30-26 0,-61 73 0,-12 14 0,12-24 0,4-7 0,0 1 0,0-1 0,0 0 0,-1 0 0,0-1 0,-13 12 0,59-74 0,-21 34 0,-10 12 0,0 0 0,-1-1 0,-1 0 0,10-17 0,-67 64 0,24-8 0,23-22 0,17-20 0,33-35 0,-25 25 0,-54 59 0,19-21 0,-6 6 0,30-37 0,2-1 0,10-15 0,2 1 0,36-37 0,-105 121 0,27-31 0,0 0 0,-27 23 0,44-43 0,0-1 0,0 0 0,0 0 0,0 0 0,0 1 0,-1-1 0,1 0 0,0 0 0,0 1 0,0-1 0,0 0 0,0 0 0,0 0 0,0 1 0,-1-1 0,1 0 0,0 0 0,0 0 0,0 0 0,-1 1 0,1-1 0,0 0 0,0 0 0,0 0 0,-1 0 0,1 0 0,0 0 0,0 0 0,-1 0 0,1 0 0,0 1 0,0-1 0,0 0 0,-1 0 0,1 0 0,0 0 0,0 0 0,-1-1 0,1 1 0,0 0 0,0 0 0,-1 0 0,1 0 0,0 0 0,0 0 0,0 0 0,-1 0 0,1 0 0,0-1 0,0 1 0,0 0 0,-1 0 0,1 0 0,0 0 0,0-1 0,6-16 0,15-23 0,-1 5 0,-20 27 0,-17 22 0,-39 42 0,27-25 0,-41 34 0,78-71 0,4-3 0,0 0 0,0-1 0,-1 0 0,-1 0 0,0-1 0,10-13 0,-19 18-1365,-1 2-5461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06.226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141 484 24575,'1'-6'0,"1"-1"0,0 0 0,1 1 0,0-1 0,0 1 0,0 0 0,0 0 0,1 0 0,0 1 0,1-1 0,-1 1 0,1 0 0,8-8 0,19-23 0,-19 20 0,0 1 0,1 0 0,0 2 0,1-1 0,33-21 0,-24 18 0,37-35 0,-42 35 0,1 0 0,32-21 0,-18 15 0,-29 19 0,0-1 0,0 1 0,-1-1 0,0 0 0,7-10 0,-9 11 0,1 0 0,-1 0 0,1 1 0,0-1 0,0 1 0,0 0 0,0 0 0,0 0 0,1 0 0,0 1 0,-1-1 0,1 1 0,0 0 0,5-2 0,-33 17 0,0 1 0,1 1 0,-30 26 0,41-32 0,15-12 0,35-30 0,-35 31 0,-5 4 0,-19 18 0,-134 128 0,114-104 0,7-10 0,2 3 0,1 0 0,-34 54 0,25-4 0,31-64 0,-1 0 0,-15 24 0,11-24 0,0 1 0,1 0 0,2 0 0,-17 52 0,23-65 0,9-38 0,14-46 0,8 8 0,-12 28 0,33-64 0,8 13 0,42-50 0,-44 65-1365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08.481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51 146 24575,'-22'52'0,"-7"-1"0,44-119 0,-5 48 0,1-1 0,0 2 0,2-1 0,0 2 0,1 0 0,1 0 0,31-26 0,-45 42-1365</inkml:trace>
</inkml:ink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jpg>
</file>

<file path=ppt/media/image16.jpeg>
</file>

<file path=ppt/media/image17.png>
</file>

<file path=ppt/media/image18.jp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5.png>
</file>

<file path=ppt/media/image6.pn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9577A-1470-CACD-2746-14D4579EC9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C19485-764E-80C4-A403-4886F69467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4CE12-E8C4-8A11-BEF3-1D2C41A6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F3D52-63C7-BD57-8889-2F8B45047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7134C-C128-92CE-16F1-CAE42F1DC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16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DCE20-0E42-5968-3769-5E7B1446F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34482-48A3-1D20-3378-79EF10329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5A903-3B05-EFD7-3099-737663896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C34B4-A499-E310-448A-AE26D0D58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5F85B-9054-64E8-DECD-03C142B6A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7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11DF81-7C67-FBF4-4D61-1D7F7F9440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9D43D7-0507-6317-F838-60B044AEC5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583BA-CB01-10FF-7EC1-1A41B1876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834A7-A97E-FC6C-0D2E-7632A0C04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0B30F-9DC3-A277-9409-47F8F286C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71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9C19-8FF3-B8BF-1361-ECEE9A91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046AD-1F94-652D-DB0D-90C17EF15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2A01F-E12E-8304-4708-FDDD9AE7D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C1D7C-D2E4-C77D-8C4C-FED4FC7E1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1F1F0-E590-F304-9C54-D4DA2BF55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8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CF036-C62E-D177-FC52-4A3CC317B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846BB-742D-4CC9-D3CD-39CC27FFB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7B63E-13C3-1444-A8DB-0D6FE9A0C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6849B-7AD0-F439-7E6F-1EC3EEB5A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F58E9-1754-5D97-C431-51D26724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94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32F66-177D-ABB9-60F2-32BA0A04E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60F79-111F-6E4C-8F95-D9F5D46B10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7CA193-0A21-5C64-0F7E-09D72E3A83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10378-428F-B680-30FD-4424B1657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8D9DB-3ED9-1F73-E565-EF7781B5B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0B4E90-38EA-5F7F-5E69-2DED7A9E2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642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842CE-29D1-F253-4C53-C78D5BCD6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8525F-3A01-4210-8CF4-A891BF2591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DCA648-C4B0-2498-5711-66949DF71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777D06-C649-4426-4DC2-EA4090C806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43EC56-0516-3E94-DA08-00588A977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7086F8-A030-79F0-9207-8DBA05525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4FE051-69DA-0BA8-B7CF-C62251E3C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8EB4D5-AE35-159C-865A-697025B68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81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8857E-9563-51B6-E71D-BD76962AC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D127C5-D63F-5B40-3891-0F44CB05E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48B23E-7BBF-3200-A81B-2BE58D6E5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289929-051D-DE09-BE77-65E47FF8C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938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320C-3826-86AD-2EC4-F8B2A9A3B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570778-77B4-A2E3-D04A-8B170FAE7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75E079-3D8E-3806-D4C5-E3384F882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0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B4CB3-C109-2EE7-F157-E8B284850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8CEFB-17A2-17EB-E759-5EB59B782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04E756-B3E3-1781-0D05-E1ABBEAFC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6DF5B-BAAA-83AD-1D38-42D9C5EAD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23706-3791-3569-7AEE-79B46EEA4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2E50B-F1ED-E75C-7ACB-7B2D36695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240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221BC-E31B-9E3C-3878-615F3E334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4D2F4D-34FD-8EDC-FDE4-67C78E0137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E10EA4-34AB-51C8-19F2-77D120E2C3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2B9915-5275-6B34-D9FE-93E89714F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8839E9-1AE9-2930-D7A2-4F7E88BC1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11854B-459E-A99E-8133-5D51DC60E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019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FBCEFF-71DC-568B-16A2-E3B039BA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22605-A97E-39A9-3E23-EEA1C0541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94E44-F226-E159-A22A-C6C6B639D4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D187E-C6A0-462D-BF1E-B71BEA90A50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4F725-D19D-3AA7-CEDF-D3A6F5549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0552C-8785-9CC6-42B8-0F14F57AF3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00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oggybloggyogwr.com/2021/06/bridgend-countys-traffic-lights-set-to-be-monitored-by-rhondda-cynon-taf/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bangkok-traffic-jam-172608/" TargetMode="Externa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customXml" Target="../ink/ink2.xml"/><Relationship Id="rId10" Type="http://schemas.openxmlformats.org/officeDocument/2006/relationships/customXml" Target="../ink/ink5.xml"/><Relationship Id="rId4" Type="http://schemas.openxmlformats.org/officeDocument/2006/relationships/image" Target="../media/image23.png"/><Relationship Id="rId9" Type="http://schemas.openxmlformats.org/officeDocument/2006/relationships/customXml" Target="../ink/ink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3" Type="http://schemas.openxmlformats.org/officeDocument/2006/relationships/hyperlink" Target="https://creativecommons.org/licenses/by-nc/3.0/" TargetMode="External"/><Relationship Id="rId18" Type="http://schemas.openxmlformats.org/officeDocument/2006/relationships/customXml" Target="../ink/ink8.xml"/><Relationship Id="rId26" Type="http://schemas.openxmlformats.org/officeDocument/2006/relationships/customXml" Target="../ink/ink12.xml"/><Relationship Id="rId39" Type="http://schemas.openxmlformats.org/officeDocument/2006/relationships/image" Target="../media/image44.png"/><Relationship Id="rId21" Type="http://schemas.openxmlformats.org/officeDocument/2006/relationships/image" Target="../media/image35.png"/><Relationship Id="rId34" Type="http://schemas.openxmlformats.org/officeDocument/2006/relationships/customXml" Target="../ink/ink16.xml"/><Relationship Id="rId7" Type="http://schemas.openxmlformats.org/officeDocument/2006/relationships/hyperlink" Target="https://en.wikipedia.org/wiki/C++" TargetMode="External"/><Relationship Id="rId12" Type="http://schemas.openxmlformats.org/officeDocument/2006/relationships/hyperlink" Target="https://creativecommons.org/licenses/by/3.0/" TargetMode="External"/><Relationship Id="rId17" Type="http://schemas.openxmlformats.org/officeDocument/2006/relationships/image" Target="../media/image33.png"/><Relationship Id="rId25" Type="http://schemas.openxmlformats.org/officeDocument/2006/relationships/image" Target="../media/image37.png"/><Relationship Id="rId33" Type="http://schemas.openxmlformats.org/officeDocument/2006/relationships/image" Target="../media/image41.png"/><Relationship Id="rId38" Type="http://schemas.openxmlformats.org/officeDocument/2006/relationships/customXml" Target="../ink/ink18.xml"/><Relationship Id="rId2" Type="http://schemas.openxmlformats.org/officeDocument/2006/relationships/image" Target="../media/image28.jpg"/><Relationship Id="rId16" Type="http://schemas.openxmlformats.org/officeDocument/2006/relationships/customXml" Target="../ink/ink7.xml"/><Relationship Id="rId20" Type="http://schemas.openxmlformats.org/officeDocument/2006/relationships/customXml" Target="../ink/ink9.xml"/><Relationship Id="rId29" Type="http://schemas.openxmlformats.org/officeDocument/2006/relationships/image" Target="../media/image3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png"/><Relationship Id="rId11" Type="http://schemas.openxmlformats.org/officeDocument/2006/relationships/hyperlink" Target="https://www.globo.tech/learning-center/how-to-install-mysql-u17/" TargetMode="External"/><Relationship Id="rId24" Type="http://schemas.openxmlformats.org/officeDocument/2006/relationships/customXml" Target="../ink/ink11.xml"/><Relationship Id="rId32" Type="http://schemas.openxmlformats.org/officeDocument/2006/relationships/customXml" Target="../ink/ink15.xml"/><Relationship Id="rId37" Type="http://schemas.openxmlformats.org/officeDocument/2006/relationships/image" Target="../media/image43.png"/><Relationship Id="rId40" Type="http://schemas.openxmlformats.org/officeDocument/2006/relationships/image" Target="../media/image45.jpg"/><Relationship Id="rId5" Type="http://schemas.openxmlformats.org/officeDocument/2006/relationships/hyperlink" Target="http://revolution52.net/python-cheat-sheet-chuleta-de-python/" TargetMode="External"/><Relationship Id="rId15" Type="http://schemas.openxmlformats.org/officeDocument/2006/relationships/image" Target="../media/image25.png"/><Relationship Id="rId23" Type="http://schemas.openxmlformats.org/officeDocument/2006/relationships/image" Target="../media/image36.png"/><Relationship Id="rId28" Type="http://schemas.openxmlformats.org/officeDocument/2006/relationships/customXml" Target="../ink/ink13.xml"/><Relationship Id="rId36" Type="http://schemas.openxmlformats.org/officeDocument/2006/relationships/customXml" Target="../ink/ink17.xml"/><Relationship Id="rId10" Type="http://schemas.openxmlformats.org/officeDocument/2006/relationships/image" Target="../media/image32.png"/><Relationship Id="rId19" Type="http://schemas.openxmlformats.org/officeDocument/2006/relationships/image" Target="../media/image34.png"/><Relationship Id="rId31" Type="http://schemas.openxmlformats.org/officeDocument/2006/relationships/image" Target="../media/image40.png"/><Relationship Id="rId4" Type="http://schemas.openxmlformats.org/officeDocument/2006/relationships/image" Target="../media/image29.png"/><Relationship Id="rId9" Type="http://schemas.openxmlformats.org/officeDocument/2006/relationships/hyperlink" Target="https://pt.wikipedia.org/wiki/OpenCV" TargetMode="External"/><Relationship Id="rId14" Type="http://schemas.openxmlformats.org/officeDocument/2006/relationships/customXml" Target="../ink/ink6.xml"/><Relationship Id="rId22" Type="http://schemas.openxmlformats.org/officeDocument/2006/relationships/customXml" Target="../ink/ink10.xml"/><Relationship Id="rId27" Type="http://schemas.openxmlformats.org/officeDocument/2006/relationships/image" Target="../media/image38.png"/><Relationship Id="rId30" Type="http://schemas.openxmlformats.org/officeDocument/2006/relationships/customXml" Target="../ink/ink14.xml"/><Relationship Id="rId35" Type="http://schemas.openxmlformats.org/officeDocument/2006/relationships/image" Target="../media/image42.png"/><Relationship Id="rId8" Type="http://schemas.openxmlformats.org/officeDocument/2006/relationships/image" Target="../media/image31.png"/><Relationship Id="rId3" Type="http://schemas.openxmlformats.org/officeDocument/2006/relationships/hyperlink" Target="https://python3.wannaphong.com/2016/01/machine-learning-tensorflow.html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ko/%EC%9D%B8%EA%B3%B5-%EC%A7%80%EB%8A%A5-%EB%87%8C-%EC%83%9D%EA%B0%81-%EC%A0%9C%EC%96%B4-%EC%BB%B4%ED%93%A8%ED%84%B0-%EA%B3%BC%ED%95%99-%EA%B8%B0%EC%88%A0-%EA%B0%9C%EB%B0%9C%EC%9E%90-%EC%BB%B4%ED%93%A8%ED%84%B0-3685928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traffic jam in a city&#10;&#10;Description automatically generated with low confidence">
            <a:extLst>
              <a:ext uri="{FF2B5EF4-FFF2-40B4-BE49-F238E27FC236}">
                <a16:creationId xmlns:a16="http://schemas.microsoft.com/office/drawing/2014/main" id="{1022738E-626E-498A-4959-0278902A1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3298"/>
          <a:stretch/>
        </p:blipFill>
        <p:spPr>
          <a:xfrm>
            <a:off x="3548064" y="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0FBC5-E77C-6F69-A094-6E4E64984B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4214789" cy="3181967"/>
          </a:xfrm>
        </p:spPr>
        <p:txBody>
          <a:bodyPr anchor="b">
            <a:normAutofit/>
          </a:bodyPr>
          <a:lstStyle/>
          <a:p>
            <a:pPr algn="l"/>
            <a:r>
              <a:rPr lang="en-US" sz="8000" dirty="0"/>
              <a:t>Traffic Manager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80219F-B8BE-2A19-A55C-A99434E04C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79" y="4872922"/>
            <a:ext cx="4801387" cy="1208141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Student: Mihai Andrei Gherghinescu</a:t>
            </a:r>
          </a:p>
          <a:p>
            <a:pPr algn="l"/>
            <a:r>
              <a:rPr lang="en-US" dirty="0" err="1"/>
              <a:t>Supervizor</a:t>
            </a:r>
            <a:r>
              <a:rPr lang="en-US" dirty="0"/>
              <a:t>: Lect. Dr. Todor Iva</a:t>
            </a:r>
            <a:r>
              <a:rPr lang="ro-RO" dirty="0"/>
              <a:t>șcu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81890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D78315-F714-525D-5512-9D5215B92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4670097" cy="1956841"/>
          </a:xfrm>
        </p:spPr>
        <p:txBody>
          <a:bodyPr anchor="b">
            <a:noAutofit/>
          </a:bodyPr>
          <a:lstStyle/>
          <a:p>
            <a:r>
              <a:rPr lang="ro-RO" sz="4000" dirty="0"/>
              <a:t>Management bazat pe Sisteme de comunicare de acoperire mica(DSRC)</a:t>
            </a:r>
            <a:endParaRPr lang="en-US" sz="4000" dirty="0"/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A8D32-42BA-E525-BA8A-39327DC77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670096" cy="3320668"/>
          </a:xfrm>
        </p:spPr>
        <p:txBody>
          <a:bodyPr>
            <a:normAutofit/>
          </a:bodyPr>
          <a:lstStyle/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Principiu</a:t>
            </a:r>
            <a:r>
              <a:rPr lang="en-US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baz</a:t>
            </a:r>
            <a:r>
              <a:rPr lang="ro-RO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ă</a:t>
            </a:r>
            <a:r>
              <a:rPr lang="en-US" sz="2200" b="0" dirty="0">
                <a:effectLst/>
                <a:latin typeface="Consolas" panose="020B0609020204030204" pitchFamily="49" charset="0"/>
              </a:rPr>
              <a:t>:</a:t>
            </a:r>
            <a:r>
              <a:rPr lang="ro-RO" sz="2200" b="0" dirty="0"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ro-RO" sz="2200" dirty="0">
                <a:latin typeface="Consolas" panose="020B0609020204030204" pitchFamily="49" charset="0"/>
              </a:rPr>
              <a:t>-</a:t>
            </a:r>
            <a:r>
              <a:rPr lang="it-IT" sz="2200" b="0" dirty="0">
                <a:effectLst/>
                <a:latin typeface="Consolas" panose="020B0609020204030204" pitchFamily="49" charset="0"/>
              </a:rPr>
              <a:t>folosirea </a:t>
            </a:r>
            <a:r>
              <a:rPr lang="ro-RO" sz="2200" b="0" dirty="0">
                <a:effectLst/>
                <a:latin typeface="Consolas" panose="020B0609020204030204" pitchFamily="49" charset="0"/>
              </a:rPr>
              <a:t>semnalelor radio specializate</a:t>
            </a:r>
            <a:endParaRPr lang="it-IT" sz="2200" b="0" dirty="0">
              <a:effectLst/>
              <a:latin typeface="Consolas" panose="020B0609020204030204" pitchFamily="49" charset="0"/>
            </a:endParaRPr>
          </a:p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Dezavantaje</a:t>
            </a:r>
            <a:r>
              <a:rPr lang="en-US" sz="2200" b="0" dirty="0">
                <a:effectLst/>
                <a:latin typeface="Consolas" panose="020B0609020204030204" pitchFamily="49" charset="0"/>
              </a:rPr>
              <a:t>:</a:t>
            </a:r>
            <a:endParaRPr lang="ro-RO" sz="22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o-RO" sz="2200" dirty="0">
                <a:latin typeface="Consolas" panose="020B0609020204030204" pitchFamily="49" charset="0"/>
              </a:rPr>
              <a:t>-</a:t>
            </a:r>
            <a:r>
              <a:rPr lang="ro-RO" sz="2200" b="0" dirty="0">
                <a:effectLst/>
                <a:latin typeface="Consolas" panose="020B0609020204030204" pitchFamily="49" charset="0"/>
              </a:rPr>
              <a:t>infrastructura actuală nu permite lansarea acestora</a:t>
            </a:r>
          </a:p>
          <a:p>
            <a:endParaRPr lang="en-US" sz="2200" dirty="0"/>
          </a:p>
        </p:txBody>
      </p:sp>
      <p:pic>
        <p:nvPicPr>
          <p:cNvPr id="5" name="Picture 4" descr="A picture containing car, intersection, vehicle, way&#10;&#10;Description automatically generated">
            <a:extLst>
              <a:ext uri="{FF2B5EF4-FFF2-40B4-BE49-F238E27FC236}">
                <a16:creationId xmlns:a16="http://schemas.microsoft.com/office/drawing/2014/main" id="{EA65D482-A2D5-E4CE-976B-AB2257718F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59" r="24089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99603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93898FF-D987-4B0E-BFB4-85F5EB356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EB84055-029C-4E86-8844-D05D96C02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A2842C0-6210-4FDB-B1FF-C14C92737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99037F2-4CAF-446B-90DB-1480B247A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128589C-AF3D-49CF-BD92-C1D1D2F53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5844" y="1110000"/>
            <a:ext cx="10195740" cy="4629235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9171A1-210F-DA77-C442-F8EB64252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485" y="1600200"/>
            <a:ext cx="8201552" cy="22957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Abordarea problemei</a:t>
            </a:r>
          </a:p>
        </p:txBody>
      </p:sp>
    </p:spTree>
    <p:extLst>
      <p:ext uri="{BB962C8B-B14F-4D97-AF65-F5344CB8AC3E}">
        <p14:creationId xmlns:p14="http://schemas.microsoft.com/office/powerpoint/2010/main" val="1582390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EAF38DC-B069-4F74-89ED-92C7579C3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ock exchange numbers">
            <a:extLst>
              <a:ext uri="{FF2B5EF4-FFF2-40B4-BE49-F238E27FC236}">
                <a16:creationId xmlns:a16="http://schemas.microsoft.com/office/drawing/2014/main" id="{4C3ECC7E-9F16-2806-E20F-A74705B76E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70" r="13689" b="-1"/>
          <a:stretch/>
        </p:blipFill>
        <p:spPr>
          <a:xfrm>
            <a:off x="4883023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49D03E-A60D-3FFA-9DCC-827B4860C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173761"/>
          </a:xfrm>
        </p:spPr>
        <p:txBody>
          <a:bodyPr anchor="b">
            <a:noAutofit/>
          </a:bodyPr>
          <a:lstStyle/>
          <a:p>
            <a:r>
              <a:rPr lang="ro-RO" sz="4000" dirty="0"/>
              <a:t>Sistemul nostru de gestionare a traficului</a:t>
            </a:r>
            <a:endParaRPr lang="en-US" sz="4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0CBFF4-EA32-4FE2-BA6B-8F3A6E6ED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253806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85062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C20ED-09B2-59F4-B1DF-9DA715517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anchor="t">
            <a:normAutofit/>
          </a:bodyPr>
          <a:lstStyle/>
          <a:p>
            <a:r>
              <a:rPr lang="ro-RO" sz="2000" dirty="0"/>
              <a:t>Extrage </a:t>
            </a:r>
            <a:r>
              <a:rPr lang="ro-RO" sz="2000" dirty="0">
                <a:solidFill>
                  <a:schemeClr val="accent2"/>
                </a:solidFill>
              </a:rPr>
              <a:t>punctele forte </a:t>
            </a:r>
            <a:r>
              <a:rPr lang="ro-RO" sz="2000" dirty="0"/>
              <a:t>ale </a:t>
            </a:r>
            <a:r>
              <a:rPr lang="ro-RO" sz="2000" dirty="0">
                <a:solidFill>
                  <a:schemeClr val="accent2"/>
                </a:solidFill>
              </a:rPr>
              <a:t>abordărilor prezentate</a:t>
            </a:r>
            <a:r>
              <a:rPr lang="ro-RO" sz="2000" dirty="0"/>
              <a:t> anterior</a:t>
            </a:r>
          </a:p>
          <a:p>
            <a:r>
              <a:rPr lang="ro-RO" sz="2000" dirty="0"/>
              <a:t>Reprezintă o </a:t>
            </a:r>
            <a:r>
              <a:rPr lang="ro-RO" sz="2000" dirty="0">
                <a:solidFill>
                  <a:schemeClr val="accent2"/>
                </a:solidFill>
              </a:rPr>
              <a:t>punte infrastructurală </a:t>
            </a:r>
            <a:r>
              <a:rPr lang="ro-RO" sz="2000" dirty="0"/>
              <a:t>către </a:t>
            </a:r>
            <a:r>
              <a:rPr lang="ro-RO" sz="2000" dirty="0">
                <a:solidFill>
                  <a:schemeClr val="accent2"/>
                </a:solidFill>
              </a:rPr>
              <a:t>sistemele</a:t>
            </a:r>
            <a:r>
              <a:rPr lang="ro-RO" sz="2000" dirty="0"/>
              <a:t> pe bază de </a:t>
            </a:r>
            <a:r>
              <a:rPr lang="ro-RO" sz="2000" dirty="0">
                <a:solidFill>
                  <a:schemeClr val="accent2"/>
                </a:solidFill>
              </a:rPr>
              <a:t>DSRC</a:t>
            </a:r>
          </a:p>
          <a:p>
            <a:r>
              <a:rPr lang="ro-RO" sz="2000" dirty="0"/>
              <a:t>Duce la </a:t>
            </a:r>
            <a:r>
              <a:rPr lang="ro-RO" sz="2000" dirty="0">
                <a:solidFill>
                  <a:schemeClr val="accent2"/>
                </a:solidFill>
              </a:rPr>
              <a:t>timpi mai mici de aștepare </a:t>
            </a:r>
            <a:r>
              <a:rPr lang="ro-RO" sz="2000" dirty="0"/>
              <a:t>și poate fi utilizat la </a:t>
            </a:r>
            <a:r>
              <a:rPr lang="ro-RO" sz="2000" dirty="0">
                <a:solidFill>
                  <a:schemeClr val="accent2"/>
                </a:solidFill>
              </a:rPr>
              <a:t>nivel global </a:t>
            </a:r>
          </a:p>
          <a:p>
            <a:r>
              <a:rPr lang="ro-RO" sz="2000" dirty="0"/>
              <a:t>Poate </a:t>
            </a:r>
            <a:r>
              <a:rPr lang="ro-RO" sz="2000" dirty="0">
                <a:solidFill>
                  <a:schemeClr val="accent2"/>
                </a:solidFill>
              </a:rPr>
              <a:t>funcționa</a:t>
            </a:r>
            <a:r>
              <a:rPr lang="ro-RO" sz="2000" dirty="0"/>
              <a:t> în </a:t>
            </a:r>
            <a:r>
              <a:rPr lang="ro-RO" sz="2000" dirty="0">
                <a:solidFill>
                  <a:schemeClr val="accent2"/>
                </a:solidFill>
              </a:rPr>
              <a:t>absența mai multor componente</a:t>
            </a:r>
            <a:r>
              <a:rPr lang="ro-RO" sz="2000" dirty="0"/>
              <a:t> software/hardware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55713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9E1E13-7E06-2111-B743-8D803BC25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ro-RO" sz="5400" dirty="0"/>
              <a:t>Principii de bază ale sistemului</a:t>
            </a:r>
            <a:endParaRPr lang="en-US" sz="5400" dirty="0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841FA17F-7E32-373D-2677-FEC013C348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250" r="11419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10230-BECC-2312-0E76-0CF9FEF1B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ro-RO" sz="2200" dirty="0"/>
              <a:t>Folosește mai multe metode de a </a:t>
            </a:r>
            <a:r>
              <a:rPr lang="ro-RO" sz="2200" dirty="0">
                <a:solidFill>
                  <a:schemeClr val="accent2"/>
                </a:solidFill>
              </a:rPr>
              <a:t>capta date</a:t>
            </a:r>
          </a:p>
          <a:p>
            <a:r>
              <a:rPr lang="ro-RO" sz="2200" dirty="0"/>
              <a:t>Utilizează </a:t>
            </a:r>
            <a:r>
              <a:rPr lang="ro-RO" sz="2200" dirty="0">
                <a:solidFill>
                  <a:schemeClr val="accent2"/>
                </a:solidFill>
              </a:rPr>
              <a:t>capabilitațile DSRC </a:t>
            </a:r>
            <a:r>
              <a:rPr lang="ro-RO" sz="2200" dirty="0"/>
              <a:t>ale infrastructuri curente</a:t>
            </a:r>
          </a:p>
          <a:p>
            <a:r>
              <a:rPr lang="ro-RO" sz="2200" dirty="0"/>
              <a:t>Determină </a:t>
            </a:r>
            <a:r>
              <a:rPr lang="ro-RO" sz="2200" dirty="0">
                <a:solidFill>
                  <a:schemeClr val="accent2"/>
                </a:solidFill>
              </a:rPr>
              <a:t>starea traficului </a:t>
            </a:r>
            <a:r>
              <a:rPr lang="ro-RO" sz="2200" dirty="0"/>
              <a:t>în mod </a:t>
            </a:r>
            <a:r>
              <a:rPr lang="ro-RO" sz="2200" dirty="0">
                <a:solidFill>
                  <a:schemeClr val="accent2"/>
                </a:solidFill>
              </a:rPr>
              <a:t>dinamic</a:t>
            </a:r>
          </a:p>
          <a:p>
            <a:r>
              <a:rPr lang="ro-RO" sz="2200" dirty="0">
                <a:solidFill>
                  <a:schemeClr val="accent2"/>
                </a:solidFill>
              </a:rPr>
              <a:t>Adaptează durata luminilor </a:t>
            </a:r>
            <a:r>
              <a:rPr lang="ro-RO" sz="2200" dirty="0"/>
              <a:t>pe baza fluxului de vehicule</a:t>
            </a:r>
          </a:p>
          <a:p>
            <a:r>
              <a:rPr lang="ro-RO" sz="2200" dirty="0"/>
              <a:t>Se bazează pe interacțiune </a:t>
            </a:r>
            <a:r>
              <a:rPr lang="ro-RO" sz="2200" dirty="0">
                <a:solidFill>
                  <a:schemeClr val="accent2"/>
                </a:solidFill>
              </a:rPr>
              <a:t>client-server</a:t>
            </a:r>
            <a:r>
              <a:rPr lang="ro-RO" sz="2200" dirty="0"/>
              <a:t> pentru a primi datele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210893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3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17658-16A5-F172-5034-11DF525CC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969264"/>
            <a:ext cx="3725777" cy="1316736"/>
          </a:xfrm>
        </p:spPr>
        <p:txBody>
          <a:bodyPr anchor="b">
            <a:noAutofit/>
          </a:bodyPr>
          <a:lstStyle/>
          <a:p>
            <a:r>
              <a:rPr lang="en-US" sz="4800"/>
              <a:t>Traffic Observer</a:t>
            </a:r>
            <a:r>
              <a:rPr lang="ro-RO" sz="4800"/>
              <a:t>(TO)</a:t>
            </a:r>
            <a:endParaRPr lang="en-US" sz="4800" dirty="0"/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3FB9F-1CAC-490A-A67F-676C2FD88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 fontScale="92500"/>
          </a:bodyPr>
          <a:lstStyle/>
          <a:p>
            <a:r>
              <a:rPr lang="ro-RO" sz="2600" dirty="0"/>
              <a:t>Client conectat la o </a:t>
            </a:r>
            <a:r>
              <a:rPr lang="ro-RO" sz="2600" dirty="0">
                <a:solidFill>
                  <a:schemeClr val="accent2"/>
                </a:solidFill>
              </a:rPr>
              <a:t>cameră</a:t>
            </a:r>
          </a:p>
          <a:p>
            <a:r>
              <a:rPr lang="ro-RO" sz="2600" dirty="0"/>
              <a:t>Corespunde unei </a:t>
            </a:r>
            <a:r>
              <a:rPr lang="ro-RO" sz="2600" dirty="0">
                <a:solidFill>
                  <a:schemeClr val="accent2"/>
                </a:solidFill>
              </a:rPr>
              <a:t>singure rute </a:t>
            </a:r>
            <a:r>
              <a:rPr lang="ro-RO" sz="2600" dirty="0"/>
              <a:t>de mers</a:t>
            </a:r>
          </a:p>
          <a:p>
            <a:r>
              <a:rPr lang="ro-RO" sz="2600" dirty="0">
                <a:solidFill>
                  <a:schemeClr val="accent2"/>
                </a:solidFill>
              </a:rPr>
              <a:t>Colectează date </a:t>
            </a:r>
            <a:r>
              <a:rPr lang="ro-RO" sz="2600" dirty="0"/>
              <a:t>folosind principii de </a:t>
            </a:r>
            <a:r>
              <a:rPr lang="ro-RO" sz="2600" dirty="0">
                <a:solidFill>
                  <a:schemeClr val="accent2"/>
                </a:solidFill>
              </a:rPr>
              <a:t>object-detection</a:t>
            </a:r>
          </a:p>
          <a:p>
            <a:r>
              <a:rPr lang="ro-RO" sz="2600" dirty="0"/>
              <a:t>Poate fi </a:t>
            </a:r>
            <a:r>
              <a:rPr lang="ro-RO" sz="2600" dirty="0">
                <a:solidFill>
                  <a:schemeClr val="accent2"/>
                </a:solidFill>
              </a:rPr>
              <a:t>instalat în serie</a:t>
            </a:r>
          </a:p>
          <a:p>
            <a:endParaRPr lang="en-US" sz="1700" dirty="0"/>
          </a:p>
        </p:txBody>
      </p:sp>
      <p:pic>
        <p:nvPicPr>
          <p:cNvPr id="5" name="Picture 4" descr="A picture containing vehicle, land vehicle, outdoor, road&#10;&#10;Description automatically generated">
            <a:extLst>
              <a:ext uri="{FF2B5EF4-FFF2-40B4-BE49-F238E27FC236}">
                <a16:creationId xmlns:a16="http://schemas.microsoft.com/office/drawing/2014/main" id="{15FFDBF8-5CC1-42B0-644A-0C3A6AFB3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637" y="1371600"/>
            <a:ext cx="7166270" cy="40847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A248E09-E5EE-93A3-1303-102F3A3CEACC}"/>
              </a:ext>
            </a:extLst>
          </p:cNvPr>
          <p:cNvSpPr/>
          <p:nvPr/>
        </p:nvSpPr>
        <p:spPr>
          <a:xfrm>
            <a:off x="4554071" y="1237130"/>
            <a:ext cx="7386917" cy="4383742"/>
          </a:xfrm>
          <a:prstGeom prst="rect">
            <a:avLst/>
          </a:prstGeom>
          <a:noFill/>
          <a:ln w="76200">
            <a:solidFill>
              <a:schemeClr val="accent2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3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C1F2F6-3682-225F-285C-DC08BF876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Vehicle Tracker</a:t>
            </a:r>
            <a:r>
              <a:rPr lang="ro-RO" sz="5400" dirty="0"/>
              <a:t>(VT)</a:t>
            </a:r>
            <a:endParaRPr lang="en-US" sz="5400" dirty="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2A916-F6F9-EF23-9813-1A0DB2544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856122"/>
          </a:xfrm>
        </p:spPr>
        <p:txBody>
          <a:bodyPr>
            <a:noAutofit/>
          </a:bodyPr>
          <a:lstStyle/>
          <a:p>
            <a:r>
              <a:rPr lang="ro-RO" sz="2200" dirty="0"/>
              <a:t>Client instalat direct pe </a:t>
            </a:r>
            <a:r>
              <a:rPr lang="ro-RO" sz="2200" dirty="0">
                <a:solidFill>
                  <a:schemeClr val="accent2"/>
                </a:solidFill>
              </a:rPr>
              <a:t>autovehicul</a:t>
            </a:r>
          </a:p>
          <a:p>
            <a:r>
              <a:rPr lang="ro-RO" sz="2200" dirty="0"/>
              <a:t>Folosește date de la </a:t>
            </a:r>
            <a:r>
              <a:rPr lang="ro-RO" sz="2200" dirty="0">
                <a:solidFill>
                  <a:schemeClr val="accent2"/>
                </a:solidFill>
              </a:rPr>
              <a:t>GPS</a:t>
            </a:r>
            <a:r>
              <a:rPr lang="ro-RO" sz="2200" dirty="0"/>
              <a:t> pentru a determina </a:t>
            </a:r>
            <a:r>
              <a:rPr lang="ro-RO" sz="2200" dirty="0">
                <a:solidFill>
                  <a:schemeClr val="accent2"/>
                </a:solidFill>
              </a:rPr>
              <a:t>poziția</a:t>
            </a:r>
            <a:r>
              <a:rPr lang="ro-RO" sz="2200" dirty="0"/>
              <a:t> c</a:t>
            </a:r>
            <a:r>
              <a:rPr lang="en-US" sz="2200" b="0" i="0" dirty="0">
                <a:effectLst/>
              </a:rPr>
              <a:t>â</a:t>
            </a:r>
            <a:r>
              <a:rPr lang="ro-RO" sz="2200" b="0" i="0" dirty="0">
                <a:effectLst/>
              </a:rPr>
              <a:t>t și </a:t>
            </a:r>
            <a:r>
              <a:rPr lang="ro-RO" sz="2200" b="0" i="0" dirty="0">
                <a:solidFill>
                  <a:schemeClr val="accent2"/>
                </a:solidFill>
                <a:effectLst/>
              </a:rPr>
              <a:t>direcția</a:t>
            </a:r>
            <a:r>
              <a:rPr lang="ro-RO" sz="2200" b="0" i="0" dirty="0">
                <a:effectLst/>
              </a:rPr>
              <a:t> de mers</a:t>
            </a:r>
            <a:endParaRPr lang="ro-RO" sz="2200" dirty="0"/>
          </a:p>
          <a:p>
            <a:r>
              <a:rPr lang="ro-RO" sz="2200" dirty="0"/>
              <a:t>Același principiu ca și </a:t>
            </a:r>
            <a:r>
              <a:rPr lang="ro-RO" sz="2200" dirty="0">
                <a:solidFill>
                  <a:schemeClr val="accent2"/>
                </a:solidFill>
              </a:rPr>
              <a:t>sistemele bazate pe senzori</a:t>
            </a:r>
            <a:r>
              <a:rPr lang="ro-RO" sz="2200" dirty="0"/>
              <a:t>, dar cu </a:t>
            </a:r>
            <a:r>
              <a:rPr lang="ro-RO" sz="2200" dirty="0">
                <a:solidFill>
                  <a:schemeClr val="accent2"/>
                </a:solidFill>
              </a:rPr>
              <a:t>costuri reduse</a:t>
            </a:r>
          </a:p>
          <a:p>
            <a:r>
              <a:rPr lang="ro-RO" sz="2200" dirty="0">
                <a:solidFill>
                  <a:schemeClr val="accent2"/>
                </a:solidFill>
              </a:rPr>
              <a:t>Determină următoarea intersecție </a:t>
            </a:r>
            <a:r>
              <a:rPr lang="ro-RO" sz="2200" dirty="0"/>
              <a:t>și semnalizează intenția de traversare</a:t>
            </a:r>
            <a:endParaRPr lang="en-US" sz="2200" dirty="0"/>
          </a:p>
        </p:txBody>
      </p:sp>
      <p:pic>
        <p:nvPicPr>
          <p:cNvPr id="5" name="Picture 4" descr="Closeup of yellow classic vintage car">
            <a:extLst>
              <a:ext uri="{FF2B5EF4-FFF2-40B4-BE49-F238E27FC236}">
                <a16:creationId xmlns:a16="http://schemas.microsoft.com/office/drawing/2014/main" id="{4E6F7FF4-FF8C-5E0C-8C9F-1D6F1E03AD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48" r="-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34374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1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3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60CAE3-043E-7FA7-6B13-651C4BCC5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ro-RO" sz="5400" dirty="0"/>
              <a:t>Proxy</a:t>
            </a:r>
            <a:endParaRPr lang="en-US" sz="5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AE12D-1339-6880-DACE-F436CE2D3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331" y="2592925"/>
            <a:ext cx="3614527" cy="3923377"/>
          </a:xfrm>
        </p:spPr>
        <p:txBody>
          <a:bodyPr anchor="t">
            <a:noAutofit/>
          </a:bodyPr>
          <a:lstStyle/>
          <a:p>
            <a:r>
              <a:rPr lang="ro-RO" sz="2200" dirty="0"/>
              <a:t>Server cu rol de </a:t>
            </a:r>
            <a:r>
              <a:rPr lang="ro-RO" sz="2200" dirty="0">
                <a:solidFill>
                  <a:schemeClr val="accent2"/>
                </a:solidFill>
              </a:rPr>
              <a:t>redirecționare</a:t>
            </a:r>
          </a:p>
          <a:p>
            <a:r>
              <a:rPr lang="ro-RO" sz="2200" dirty="0"/>
              <a:t>Permite sistemului să fie </a:t>
            </a:r>
            <a:r>
              <a:rPr lang="ro-RO" sz="2200" dirty="0">
                <a:solidFill>
                  <a:schemeClr val="accent2"/>
                </a:solidFill>
              </a:rPr>
              <a:t>scalat pe orizontală</a:t>
            </a:r>
          </a:p>
          <a:p>
            <a:r>
              <a:rPr lang="ro-RO" sz="2200" dirty="0"/>
              <a:t>Deține o </a:t>
            </a:r>
            <a:r>
              <a:rPr lang="ro-RO" sz="2200" dirty="0">
                <a:solidFill>
                  <a:schemeClr val="accent2"/>
                </a:solidFill>
              </a:rPr>
              <a:t>listă de intersecții și noduri</a:t>
            </a:r>
            <a:r>
              <a:rPr lang="ro-RO" sz="2200" dirty="0"/>
              <a:t> vecine</a:t>
            </a:r>
          </a:p>
          <a:p>
            <a:r>
              <a:rPr lang="ro-RO" sz="2200" dirty="0"/>
              <a:t>Fiecare proxy poate fi </a:t>
            </a:r>
            <a:r>
              <a:rPr lang="ro-RO" sz="2200" dirty="0">
                <a:solidFill>
                  <a:schemeClr val="accent2"/>
                </a:solidFill>
              </a:rPr>
              <a:t>administrat la nivel regional</a:t>
            </a:r>
          </a:p>
          <a:p>
            <a:r>
              <a:rPr lang="ro-RO" sz="2200" dirty="0">
                <a:solidFill>
                  <a:schemeClr val="accent2"/>
                </a:solidFill>
              </a:rPr>
              <a:t>Minimizează</a:t>
            </a:r>
            <a:r>
              <a:rPr lang="ro-RO" sz="2200" dirty="0"/>
              <a:t> eventualele </a:t>
            </a:r>
            <a:r>
              <a:rPr lang="ro-RO" sz="2200" dirty="0">
                <a:solidFill>
                  <a:schemeClr val="accent2"/>
                </a:solidFill>
              </a:rPr>
              <a:t>daune</a:t>
            </a:r>
            <a:r>
              <a:rPr lang="ro-RO" sz="2200" dirty="0"/>
              <a:t> provocate de </a:t>
            </a:r>
            <a:r>
              <a:rPr lang="ro-RO" sz="2200" dirty="0">
                <a:solidFill>
                  <a:schemeClr val="accent2"/>
                </a:solidFill>
              </a:rPr>
              <a:t>atacuri cibernetice</a:t>
            </a:r>
          </a:p>
          <a:p>
            <a:endParaRPr lang="en-US" sz="2200" dirty="0"/>
          </a:p>
        </p:txBody>
      </p:sp>
      <p:pic>
        <p:nvPicPr>
          <p:cNvPr id="5" name="Picture 4" descr="A picture containing text, screenshot, diagram&#10;&#10;Description automatically generated">
            <a:extLst>
              <a:ext uri="{FF2B5EF4-FFF2-40B4-BE49-F238E27FC236}">
                <a16:creationId xmlns:a16="http://schemas.microsoft.com/office/drawing/2014/main" id="{F010BC64-A0F1-3DD6-77E8-67220170D2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84" y="1835315"/>
            <a:ext cx="6922008" cy="32879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10CC42C-9B2F-8236-3277-0FEBAD8C707D}"/>
              </a:ext>
            </a:extLst>
          </p:cNvPr>
          <p:cNvSpPr/>
          <p:nvPr/>
        </p:nvSpPr>
        <p:spPr>
          <a:xfrm>
            <a:off x="4822257" y="1694046"/>
            <a:ext cx="7103444" cy="3667226"/>
          </a:xfrm>
          <a:prstGeom prst="rect">
            <a:avLst/>
          </a:prstGeom>
          <a:noFill/>
          <a:ln w="76200">
            <a:solidFill>
              <a:schemeClr val="accent2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74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lluminated server room panel">
            <a:extLst>
              <a:ext uri="{FF2B5EF4-FFF2-40B4-BE49-F238E27FC236}">
                <a16:creationId xmlns:a16="http://schemas.microsoft.com/office/drawing/2014/main" id="{224329F6-D388-441D-A5C1-E3AD5E93AD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3F7FD-EF76-2B73-6DBB-D01E4B45B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Autofit/>
          </a:bodyPr>
          <a:lstStyle/>
          <a:p>
            <a:r>
              <a:rPr lang="en-US" dirty="0"/>
              <a:t>Junction Main Server</a:t>
            </a:r>
            <a:r>
              <a:rPr lang="ro-RO" dirty="0"/>
              <a:t> (JMS)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38834-00D4-C759-9ECD-D0AA589E4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610104"/>
            <a:ext cx="3604140" cy="3207258"/>
          </a:xfrm>
        </p:spPr>
        <p:txBody>
          <a:bodyPr anchor="t">
            <a:normAutofit fontScale="85000" lnSpcReduction="20000"/>
          </a:bodyPr>
          <a:lstStyle/>
          <a:p>
            <a:r>
              <a:rPr lang="ro-RO" dirty="0"/>
              <a:t>Server ce </a:t>
            </a:r>
            <a:r>
              <a:rPr lang="ro-RO" dirty="0">
                <a:solidFill>
                  <a:schemeClr val="accent2"/>
                </a:solidFill>
              </a:rPr>
              <a:t>manipulează sistemul de semaforizare</a:t>
            </a:r>
          </a:p>
          <a:p>
            <a:r>
              <a:rPr lang="ro-RO" dirty="0"/>
              <a:t>Instalat la </a:t>
            </a:r>
            <a:r>
              <a:rPr lang="ro-RO" dirty="0">
                <a:solidFill>
                  <a:schemeClr val="accent2"/>
                </a:solidFill>
              </a:rPr>
              <a:t>nivel de intersecție</a:t>
            </a:r>
          </a:p>
          <a:p>
            <a:r>
              <a:rPr lang="ro-RO" dirty="0">
                <a:solidFill>
                  <a:schemeClr val="accent2"/>
                </a:solidFill>
              </a:rPr>
              <a:t>Captează datele </a:t>
            </a:r>
            <a:r>
              <a:rPr lang="ro-RO" dirty="0"/>
              <a:t>primite de la toți clienți</a:t>
            </a:r>
          </a:p>
          <a:p>
            <a:r>
              <a:rPr lang="ro-RO" dirty="0">
                <a:solidFill>
                  <a:schemeClr val="accent2"/>
                </a:solidFill>
              </a:rPr>
              <a:t>Dictează starea traficului</a:t>
            </a:r>
          </a:p>
          <a:p>
            <a:r>
              <a:rPr lang="ro-RO" dirty="0">
                <a:solidFill>
                  <a:schemeClr val="accent2"/>
                </a:solidFill>
              </a:rPr>
              <a:t>Adaptează durata semnalelor</a:t>
            </a:r>
            <a:r>
              <a:rPr lang="ro-RO" dirty="0"/>
              <a:t> de verde și de roșu</a:t>
            </a: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134268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9F96A6-C921-C433-A0D8-A83F39A17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Stări</a:t>
            </a:r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ale </a:t>
            </a:r>
            <a:r>
              <a:rPr lang="en-US" sz="6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traficului</a:t>
            </a:r>
            <a:endParaRPr lang="en-US" sz="6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picture containing symbol, diagram, design&#10;&#10;Description automatically generated">
            <a:extLst>
              <a:ext uri="{FF2B5EF4-FFF2-40B4-BE49-F238E27FC236}">
                <a16:creationId xmlns:a16="http://schemas.microsoft.com/office/drawing/2014/main" id="{D2F0C9C3-680F-92D5-546B-D8740E38A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918" y="2083506"/>
            <a:ext cx="10328163" cy="472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55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traffic light with a green light">
            <a:extLst>
              <a:ext uri="{FF2B5EF4-FFF2-40B4-BE49-F238E27FC236}">
                <a16:creationId xmlns:a16="http://schemas.microsoft.com/office/drawing/2014/main" id="{E7AC8E8D-D830-80CC-BDCD-42CA8CF122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834" r="33231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E8AEC-B7CE-054E-F7B7-CA3A482C8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83" y="916687"/>
            <a:ext cx="4054991" cy="1124712"/>
          </a:xfrm>
        </p:spPr>
        <p:txBody>
          <a:bodyPr anchor="b">
            <a:noAutofit/>
          </a:bodyPr>
          <a:lstStyle/>
          <a:p>
            <a:r>
              <a:rPr lang="ro-RO" sz="4000" dirty="0"/>
              <a:t>Modul de alegere al urmatoarei stări</a:t>
            </a:r>
            <a:endParaRPr lang="en-US" sz="4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FF329-31D3-387E-7AE4-C9DAD4B3C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83" y="2560195"/>
            <a:ext cx="4054991" cy="4354342"/>
          </a:xfrm>
        </p:spPr>
        <p:txBody>
          <a:bodyPr anchor="t">
            <a:noAutofit/>
          </a:bodyPr>
          <a:lstStyle/>
          <a:p>
            <a:r>
              <a:rPr lang="ro-RO" sz="2400" dirty="0"/>
              <a:t>În </a:t>
            </a:r>
            <a:r>
              <a:rPr lang="ro-RO" sz="2400" dirty="0">
                <a:solidFill>
                  <a:schemeClr val="accent2"/>
                </a:solidFill>
              </a:rPr>
              <a:t>condiții normale</a:t>
            </a:r>
            <a:r>
              <a:rPr lang="ro-RO" sz="2400" dirty="0"/>
              <a:t>, stările sunt parcurse în mod </a:t>
            </a:r>
            <a:r>
              <a:rPr lang="ro-RO" sz="2400" dirty="0">
                <a:solidFill>
                  <a:schemeClr val="accent2"/>
                </a:solidFill>
              </a:rPr>
              <a:t>ciclil</a:t>
            </a:r>
          </a:p>
          <a:p>
            <a:r>
              <a:rPr lang="ro-RO" sz="2400" dirty="0">
                <a:solidFill>
                  <a:schemeClr val="accent2"/>
                </a:solidFill>
              </a:rPr>
              <a:t>Fiecare direcție</a:t>
            </a:r>
            <a:r>
              <a:rPr lang="ro-RO" sz="2400" dirty="0"/>
              <a:t> de mers are asociată un </a:t>
            </a:r>
            <a:r>
              <a:rPr lang="ro-RO" sz="2400" dirty="0">
                <a:solidFill>
                  <a:schemeClr val="accent2"/>
                </a:solidFill>
              </a:rPr>
              <a:t>cronometru</a:t>
            </a:r>
          </a:p>
          <a:p>
            <a:r>
              <a:rPr lang="ro-RO" sz="2400" dirty="0"/>
              <a:t>La </a:t>
            </a:r>
            <a:r>
              <a:rPr lang="ro-RO" sz="2400" dirty="0">
                <a:solidFill>
                  <a:schemeClr val="accent2"/>
                </a:solidFill>
              </a:rPr>
              <a:t>finalul luminii verzi </a:t>
            </a:r>
            <a:r>
              <a:rPr lang="ro-RO" sz="2400" dirty="0"/>
              <a:t>se </a:t>
            </a:r>
            <a:r>
              <a:rPr lang="ro-RO" sz="2400" dirty="0">
                <a:solidFill>
                  <a:schemeClr val="accent2"/>
                </a:solidFill>
              </a:rPr>
              <a:t>reevaluează starea</a:t>
            </a:r>
            <a:r>
              <a:rPr lang="ro-RO" sz="2400" dirty="0"/>
              <a:t> traficului</a:t>
            </a:r>
          </a:p>
          <a:p>
            <a:r>
              <a:rPr lang="ro-RO" sz="2400" dirty="0"/>
              <a:t>În caz că unul sau mai multe </a:t>
            </a:r>
            <a:r>
              <a:rPr lang="ro-RO" sz="2400" dirty="0">
                <a:solidFill>
                  <a:schemeClr val="accent2"/>
                </a:solidFill>
              </a:rPr>
              <a:t>cronometre expiră </a:t>
            </a:r>
            <a:r>
              <a:rPr lang="ro-RO" sz="2400" dirty="0"/>
              <a:t>traficul va </a:t>
            </a:r>
            <a:r>
              <a:rPr lang="en-US" sz="2400" dirty="0"/>
              <a:t>“</a:t>
            </a:r>
            <a:r>
              <a:rPr lang="en-US" sz="2400" dirty="0">
                <a:solidFill>
                  <a:schemeClr val="accent2"/>
                </a:solidFill>
              </a:rPr>
              <a:t>s</a:t>
            </a:r>
            <a:r>
              <a:rPr lang="ro-RO" sz="2400" dirty="0">
                <a:solidFill>
                  <a:schemeClr val="accent2"/>
                </a:solidFill>
              </a:rPr>
              <a:t>ări</a:t>
            </a:r>
            <a:r>
              <a:rPr lang="en-US" sz="2400" dirty="0"/>
              <a:t>”</a:t>
            </a:r>
            <a:r>
              <a:rPr lang="ro-RO" sz="2400" dirty="0"/>
              <a:t> la </a:t>
            </a:r>
            <a:r>
              <a:rPr lang="ro-RO" sz="2400" dirty="0">
                <a:solidFill>
                  <a:schemeClr val="accent2"/>
                </a:solidFill>
              </a:rPr>
              <a:t>starea </a:t>
            </a:r>
            <a:r>
              <a:rPr lang="ro-RO" sz="2400" dirty="0"/>
              <a:t>corespunzătoare.</a:t>
            </a:r>
          </a:p>
          <a:p>
            <a:endParaRPr lang="ro-RO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9C9BE5-A0E2-A2E2-793D-88F8D8ECA6C7}"/>
              </a:ext>
            </a:extLst>
          </p:cNvPr>
          <p:cNvSpPr txBox="1"/>
          <p:nvPr/>
        </p:nvSpPr>
        <p:spPr>
          <a:xfrm>
            <a:off x="9732672" y="6657945"/>
            <a:ext cx="245932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oggybloggyogwr.com/2021/06/bridgend-countys-traffic-lights-set-to-be-monitored-by-rhondda-cynon-taf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202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Right Triangle 24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814004-205D-703A-3303-5AA3A275B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ro-RO" sz="6600" dirty="0"/>
              <a:t>Agendă</a:t>
            </a:r>
            <a:endParaRPr lang="en-US" sz="66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5F7B2-6A2F-19BA-F800-C3F597CEC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7" y="1338729"/>
            <a:ext cx="5307661" cy="4216682"/>
          </a:xfrm>
        </p:spPr>
        <p:txBody>
          <a:bodyPr anchor="ctr">
            <a:normAutofit/>
          </a:bodyPr>
          <a:lstStyle/>
          <a:p>
            <a:r>
              <a:rPr lang="ro-RO" sz="2400" dirty="0"/>
              <a:t>Introducere</a:t>
            </a:r>
          </a:p>
          <a:p>
            <a:r>
              <a:rPr lang="ro-RO" sz="2400" dirty="0"/>
              <a:t>Scopuri și direcții viitoare</a:t>
            </a:r>
          </a:p>
          <a:p>
            <a:r>
              <a:rPr lang="ro-RO" sz="2400" dirty="0"/>
              <a:t>Scurt istoric al gestionări traficului</a:t>
            </a:r>
          </a:p>
          <a:p>
            <a:r>
              <a:rPr lang="ro-RO" sz="2400" dirty="0"/>
              <a:t>Abordarea problemei</a:t>
            </a:r>
          </a:p>
          <a:p>
            <a:r>
              <a:rPr lang="ro-RO" sz="2400" dirty="0"/>
              <a:t>Detalii de implementare</a:t>
            </a:r>
          </a:p>
          <a:p>
            <a:r>
              <a:rPr lang="ro-RO" sz="2400" dirty="0"/>
              <a:t>Concluzii și direcții viitoare</a:t>
            </a:r>
          </a:p>
          <a:p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1518053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39C62F-B1CC-15F7-29F5-9B63DCFCD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676" y="314054"/>
            <a:ext cx="10515600" cy="1325563"/>
          </a:xfrm>
        </p:spPr>
        <p:txBody>
          <a:bodyPr>
            <a:normAutofit/>
          </a:bodyPr>
          <a:lstStyle/>
          <a:p>
            <a:r>
              <a:rPr lang="ro-RO" sz="6000" dirty="0"/>
              <a:t>Exemple de tranziții ale traficului</a:t>
            </a:r>
            <a:endParaRPr lang="en-US" sz="6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DC5D18-1686-73E1-E15E-814AE21D6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9775" y="1756349"/>
            <a:ext cx="4510426" cy="823912"/>
          </a:xfrm>
        </p:spPr>
        <p:txBody>
          <a:bodyPr>
            <a:normAutofit/>
          </a:bodyPr>
          <a:lstStyle/>
          <a:p>
            <a:pPr algn="just"/>
            <a:r>
              <a:rPr lang="ro-RO" sz="4400" dirty="0">
                <a:solidFill>
                  <a:schemeClr val="accent6"/>
                </a:solidFill>
              </a:rPr>
              <a:t>Tranziție normală</a:t>
            </a:r>
            <a:endParaRPr lang="en-US" sz="4400" dirty="0">
              <a:solidFill>
                <a:schemeClr val="accent6"/>
              </a:solidFill>
            </a:endParaRPr>
          </a:p>
        </p:txBody>
      </p:sp>
      <p:pic>
        <p:nvPicPr>
          <p:cNvPr id="10" name="Content Placeholder 9" descr="A picture containing text, font, screenshot, symbol&#10;&#10;Description automatically generated">
            <a:extLst>
              <a:ext uri="{FF2B5EF4-FFF2-40B4-BE49-F238E27FC236}">
                <a16:creationId xmlns:a16="http://schemas.microsoft.com/office/drawing/2014/main" id="{1B9EAED6-C61D-1017-9E75-F80E89D3C5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48" y="2645923"/>
            <a:ext cx="5663627" cy="3589507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DC6D8E-7027-A79A-7F28-EF68C1B9A1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Autofit/>
          </a:bodyPr>
          <a:lstStyle/>
          <a:p>
            <a:pPr algn="ctr"/>
            <a:r>
              <a:rPr lang="ro-RO" sz="4400" dirty="0">
                <a:solidFill>
                  <a:srgbClr val="FF0000"/>
                </a:solidFill>
              </a:rPr>
              <a:t>Conflict tranzițional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12" name="Content Placeholder 11" descr="A picture containing text, font, screenshot, symbol&#10;&#10;Description automatically generated">
            <a:extLst>
              <a:ext uri="{FF2B5EF4-FFF2-40B4-BE49-F238E27FC236}">
                <a16:creationId xmlns:a16="http://schemas.microsoft.com/office/drawing/2014/main" id="{EE42AED3-5B6E-499E-CAE8-C59D4104D36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476" y="2738538"/>
            <a:ext cx="5736576" cy="3496892"/>
          </a:xfr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03121F4-27AB-EC6D-CF15-CF4742A113D2}"/>
              </a:ext>
            </a:extLst>
          </p:cNvPr>
          <p:cNvCxnSpPr/>
          <p:nvPr/>
        </p:nvCxnSpPr>
        <p:spPr>
          <a:xfrm>
            <a:off x="739775" y="1447699"/>
            <a:ext cx="10515600" cy="0"/>
          </a:xfrm>
          <a:prstGeom prst="line">
            <a:avLst/>
          </a:pr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AEA9DE1-93B9-1488-A89D-A9446B450902}"/>
              </a:ext>
            </a:extLst>
          </p:cNvPr>
          <p:cNvSpPr/>
          <p:nvPr/>
        </p:nvSpPr>
        <p:spPr>
          <a:xfrm>
            <a:off x="252919" y="1789888"/>
            <a:ext cx="5486400" cy="4586369"/>
          </a:xfrm>
          <a:prstGeom prst="rect">
            <a:avLst/>
          </a:prstGeom>
          <a:noFill/>
          <a:ln w="762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B0468A-89F5-182D-A6CA-0E23898E1562}"/>
              </a:ext>
            </a:extLst>
          </p:cNvPr>
          <p:cNvSpPr/>
          <p:nvPr/>
        </p:nvSpPr>
        <p:spPr>
          <a:xfrm>
            <a:off x="5997575" y="1756349"/>
            <a:ext cx="6016085" cy="4619908"/>
          </a:xfrm>
          <a:prstGeom prst="rect">
            <a:avLst/>
          </a:prstGeom>
          <a:noFill/>
          <a:ln w="762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895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3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looking at a traffic jam&#10;&#10;Description automatically generated with low confidence">
            <a:extLst>
              <a:ext uri="{FF2B5EF4-FFF2-40B4-BE49-F238E27FC236}">
                <a16:creationId xmlns:a16="http://schemas.microsoft.com/office/drawing/2014/main" id="{731E87D4-1165-28E7-3DC9-5F36A6DFFF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330" t="9091" r="1248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1" name="Rectangle 15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E01C0C-A266-CC61-F2B2-65BF2B63E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Autofit/>
          </a:bodyPr>
          <a:lstStyle/>
          <a:p>
            <a:r>
              <a:rPr lang="ro-RO" sz="4800" dirty="0"/>
              <a:t>Influența traficului</a:t>
            </a:r>
            <a:endParaRPr lang="en-US" sz="48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F1125-823E-9CDD-69C1-2322F6CED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530601"/>
            <a:ext cx="3748324" cy="4082820"/>
          </a:xfrm>
        </p:spPr>
        <p:txBody>
          <a:bodyPr anchor="t">
            <a:normAutofit fontScale="92500" lnSpcReduction="10000"/>
          </a:bodyPr>
          <a:lstStyle/>
          <a:p>
            <a:r>
              <a:rPr lang="ro-RO" sz="2600" dirty="0">
                <a:solidFill>
                  <a:schemeClr val="accent2"/>
                </a:solidFill>
              </a:rPr>
              <a:t>Adaptăm</a:t>
            </a:r>
            <a:r>
              <a:rPr lang="ro-RO" sz="2600" dirty="0"/>
              <a:t> durata de </a:t>
            </a:r>
            <a:r>
              <a:rPr lang="ro-RO" sz="2600" dirty="0">
                <a:solidFill>
                  <a:schemeClr val="accent2"/>
                </a:solidFill>
              </a:rPr>
              <a:t>roșu/verde</a:t>
            </a:r>
            <a:r>
              <a:rPr lang="ro-RO" sz="2600" dirty="0"/>
              <a:t> pentru a evita stări de conflict</a:t>
            </a:r>
          </a:p>
          <a:p>
            <a:r>
              <a:rPr lang="ro-RO" sz="2600" dirty="0"/>
              <a:t>Odată cu </a:t>
            </a:r>
            <a:r>
              <a:rPr lang="ro-RO" sz="2600" dirty="0">
                <a:solidFill>
                  <a:schemeClr val="accent2"/>
                </a:solidFill>
              </a:rPr>
              <a:t>sosirea</a:t>
            </a:r>
            <a:r>
              <a:rPr lang="ro-RO" sz="2600" dirty="0"/>
              <a:t> unui </a:t>
            </a:r>
            <a:r>
              <a:rPr lang="ro-RO" sz="2600" dirty="0">
                <a:solidFill>
                  <a:schemeClr val="accent2"/>
                </a:solidFill>
              </a:rPr>
              <a:t>vehicul</a:t>
            </a:r>
            <a:r>
              <a:rPr lang="ro-RO" sz="2600" dirty="0"/>
              <a:t>, </a:t>
            </a:r>
            <a:r>
              <a:rPr lang="ro-RO" sz="2600" dirty="0">
                <a:solidFill>
                  <a:schemeClr val="accent2"/>
                </a:solidFill>
              </a:rPr>
              <a:t>cronometrul </a:t>
            </a:r>
            <a:r>
              <a:rPr lang="ro-RO" sz="2600" dirty="0"/>
              <a:t>corespunzător este </a:t>
            </a:r>
            <a:r>
              <a:rPr lang="ro-RO" sz="2600" dirty="0">
                <a:solidFill>
                  <a:schemeClr val="accent2"/>
                </a:solidFill>
              </a:rPr>
              <a:t>decrementat</a:t>
            </a:r>
          </a:p>
          <a:p>
            <a:r>
              <a:rPr lang="ro-RO" sz="2600" dirty="0">
                <a:solidFill>
                  <a:schemeClr val="accent2"/>
                </a:solidFill>
              </a:rPr>
              <a:t>Impact diferit </a:t>
            </a:r>
            <a:r>
              <a:rPr lang="ro-RO" sz="2600" dirty="0"/>
              <a:t>pentru fiecare </a:t>
            </a:r>
            <a:r>
              <a:rPr lang="ro-RO" sz="2600" dirty="0">
                <a:solidFill>
                  <a:schemeClr val="accent2"/>
                </a:solidFill>
              </a:rPr>
              <a:t>client</a:t>
            </a:r>
            <a:r>
              <a:rPr lang="ro-RO" sz="2600" dirty="0"/>
              <a:t> în parte</a:t>
            </a:r>
          </a:p>
          <a:p>
            <a:r>
              <a:rPr lang="ro-RO" sz="2600" dirty="0">
                <a:solidFill>
                  <a:schemeClr val="accent2"/>
                </a:solidFill>
              </a:rPr>
              <a:t>Control</a:t>
            </a:r>
            <a:r>
              <a:rPr lang="ro-RO" sz="2600" dirty="0"/>
              <a:t> asupra </a:t>
            </a:r>
            <a:r>
              <a:rPr lang="ro-RO" sz="2600" dirty="0">
                <a:solidFill>
                  <a:schemeClr val="accent2"/>
                </a:solidFill>
              </a:rPr>
              <a:t>numărului de vehicule </a:t>
            </a:r>
            <a:r>
              <a:rPr lang="ro-RO" sz="2600" dirty="0"/>
              <a:t>ce trec de intersecție </a:t>
            </a:r>
          </a:p>
          <a:p>
            <a:pPr marL="0" indent="0">
              <a:buNone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619362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7E70FE-D100-D423-1AAD-6DD398911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088" y="2330512"/>
            <a:ext cx="3575285" cy="2010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Impactul</a:t>
            </a:r>
            <a:r>
              <a:rPr 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6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modificări</a:t>
            </a:r>
            <a:r>
              <a:rPr 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6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cronometrelor</a:t>
            </a:r>
            <a:endParaRPr lang="en-US" sz="4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screenshot, font, diagram&#10;&#10;Description automatically generated">
            <a:extLst>
              <a:ext uri="{FF2B5EF4-FFF2-40B4-BE49-F238E27FC236}">
                <a16:creationId xmlns:a16="http://schemas.microsoft.com/office/drawing/2014/main" id="{713A8B25-4E06-5E46-1FC7-7C6A74AC06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443" y="1163673"/>
            <a:ext cx="7847474" cy="439698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2B383A7-00BA-B583-81D5-171B576D5BFE}"/>
                  </a:ext>
                </a:extLst>
              </p14:cNvPr>
              <p14:cNvContentPartPr/>
              <p14:nvPr/>
            </p14:nvContentPartPr>
            <p14:xfrm>
              <a:off x="3124367" y="6113673"/>
              <a:ext cx="256320" cy="13032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2B383A7-00BA-B583-81D5-171B576D5B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15367" y="6105033"/>
                <a:ext cx="273960" cy="147960"/>
              </a:xfrm>
              <a:prstGeom prst="rect">
                <a:avLst/>
              </a:prstGeom>
            </p:spPr>
          </p:pic>
        </mc:Fallback>
      </mc:AlternateContent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60E45E3-504D-2DBB-24BC-25EEE7A7F5D3}"/>
              </a:ext>
            </a:extLst>
          </p:cNvPr>
          <p:cNvCxnSpPr>
            <a:cxnSpLocks/>
          </p:cNvCxnSpPr>
          <p:nvPr/>
        </p:nvCxnSpPr>
        <p:spPr>
          <a:xfrm>
            <a:off x="598729" y="4440313"/>
            <a:ext cx="334419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96A7CC8-2296-F54B-C8BF-54F4689D94DF}"/>
                  </a:ext>
                </a:extLst>
              </p14:cNvPr>
              <p14:cNvContentPartPr/>
              <p14:nvPr/>
            </p14:nvContentPartPr>
            <p14:xfrm>
              <a:off x="663505" y="4340673"/>
              <a:ext cx="3206880" cy="9360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96A7CC8-2296-F54B-C8BF-54F4689D94D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0865" y="4277673"/>
                <a:ext cx="333252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542DD1FA-1D4B-78D9-3C34-DD20119BD536}"/>
                  </a:ext>
                </a:extLst>
              </p14:cNvPr>
              <p14:cNvContentPartPr/>
              <p14:nvPr/>
            </p14:nvContentPartPr>
            <p14:xfrm>
              <a:off x="2225905" y="1847313"/>
              <a:ext cx="360" cy="3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542DD1FA-1D4B-78D9-3C34-DD20119BD53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62905" y="1784313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A6A1FDD-C4ED-F553-83B7-5A13868D5B56}"/>
                  </a:ext>
                </a:extLst>
              </p14:cNvPr>
              <p14:cNvContentPartPr/>
              <p14:nvPr/>
            </p14:nvContentPartPr>
            <p14:xfrm>
              <a:off x="1200625" y="563193"/>
              <a:ext cx="360" cy="3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A6A1FDD-C4ED-F553-83B7-5A13868D5B5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37625" y="500193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DBD00174-30C2-58F5-4CE0-6BFCD7D56468}"/>
                  </a:ext>
                </a:extLst>
              </p14:cNvPr>
              <p14:cNvContentPartPr/>
              <p14:nvPr/>
            </p14:nvContentPartPr>
            <p14:xfrm>
              <a:off x="4192945" y="1163673"/>
              <a:ext cx="360" cy="36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DBD00174-30C2-58F5-4CE0-6BFCD7D5646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130305" y="1100673"/>
                <a:ext cx="126000" cy="12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7B85500-408F-D430-55D2-5B18FCD492ED}"/>
              </a:ext>
            </a:extLst>
          </p:cNvPr>
          <p:cNvCxnSpPr/>
          <p:nvPr/>
        </p:nvCxnSpPr>
        <p:spPr>
          <a:xfrm>
            <a:off x="280079" y="4434273"/>
            <a:ext cx="3618294" cy="0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F0094BE9-1ABA-22A8-60F2-CAF9282B92BE}"/>
              </a:ext>
            </a:extLst>
          </p:cNvPr>
          <p:cNvSpPr/>
          <p:nvPr/>
        </p:nvSpPr>
        <p:spPr>
          <a:xfrm>
            <a:off x="64655" y="101600"/>
            <a:ext cx="12007272" cy="6677891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EB08063-CB6E-0C39-4FE2-C1BD7B5CCFB5}"/>
              </a:ext>
            </a:extLst>
          </p:cNvPr>
          <p:cNvSpPr/>
          <p:nvPr/>
        </p:nvSpPr>
        <p:spPr>
          <a:xfrm>
            <a:off x="4090896" y="1080655"/>
            <a:ext cx="7820664" cy="4691352"/>
          </a:xfrm>
          <a:prstGeom prst="roundRect">
            <a:avLst/>
          </a:prstGeom>
          <a:noFill/>
          <a:ln w="381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476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D0F12-4CBA-75DB-56DE-B18AEFFEB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Control al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traficului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picture containing text, screenshot, font, clock&#10;&#10;Description automatically generated">
            <a:extLst>
              <a:ext uri="{FF2B5EF4-FFF2-40B4-BE49-F238E27FC236}">
                <a16:creationId xmlns:a16="http://schemas.microsoft.com/office/drawing/2014/main" id="{331BB2E2-AC83-A943-828E-8D8D140827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46" y="2144767"/>
            <a:ext cx="9350164" cy="439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0276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BE25FA2-6C59-C5C1-0F96-CA78576102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36" r="1" b="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894AE-FA75-055C-8CBB-DD442C7E0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/>
              <a:t>Detalii</a:t>
            </a:r>
            <a:r>
              <a:rPr lang="en-US" sz="4800" dirty="0"/>
              <a:t> de </a:t>
            </a:r>
            <a:r>
              <a:rPr lang="en-US" sz="4800" dirty="0" err="1"/>
              <a:t>implementare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24155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4AF9D37-8905-2740-BFD2-63C57F111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921823"/>
            <a:ext cx="4937937" cy="11471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Tehnologii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folosite</a:t>
            </a:r>
            <a:endParaRPr 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6" name="Oval 29">
            <a:extLst>
              <a:ext uri="{FF2B5EF4-FFF2-40B4-BE49-F238E27FC236}">
                <a16:creationId xmlns:a16="http://schemas.microsoft.com/office/drawing/2014/main" id="{C20267F5-D4E6-477A-A590-81F2ABD1B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109" y="2382976"/>
            <a:ext cx="1920240" cy="19202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Freeform: Shape 31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Freeform: Shape 33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Freeform: Shape 35">
            <a:extLst>
              <a:ext uri="{FF2B5EF4-FFF2-40B4-BE49-F238E27FC236}">
                <a16:creationId xmlns:a16="http://schemas.microsoft.com/office/drawing/2014/main" id="{DB6FE6A8-3E05-4C40-9190-B19BFD524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574" y="0"/>
            <a:ext cx="3913632" cy="228523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9" name="Picture 18" descr="A logo for a company&#10;&#10;Description automatically generated with low confidence">
            <a:extLst>
              <a:ext uri="{FF2B5EF4-FFF2-40B4-BE49-F238E27FC236}">
                <a16:creationId xmlns:a16="http://schemas.microsoft.com/office/drawing/2014/main" id="{6C825FFB-3928-7240-7509-290F110FA7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705716" y="35079"/>
            <a:ext cx="2989229" cy="1494615"/>
          </a:xfrm>
          <a:prstGeom prst="rect">
            <a:avLst/>
          </a:prstGeom>
        </p:spPr>
      </p:pic>
      <p:sp>
        <p:nvSpPr>
          <p:cNvPr id="70" name="Freeform: Shape 37">
            <a:extLst>
              <a:ext uri="{FF2B5EF4-FFF2-40B4-BE49-F238E27FC236}">
                <a16:creationId xmlns:a16="http://schemas.microsoft.com/office/drawing/2014/main" id="{38315451-BA4E-4F56-BA8A-9CCCA5A0D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288331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" name="Freeform: Shape 39">
            <a:extLst>
              <a:ext uri="{FF2B5EF4-FFF2-40B4-BE49-F238E27FC236}">
                <a16:creationId xmlns:a16="http://schemas.microsoft.com/office/drawing/2014/main" id="{5665E03E-3504-4366-BFC7-0CDEDC637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9701" y="2547568"/>
            <a:ext cx="1591056" cy="1591056"/>
          </a:xfrm>
          <a:custGeom>
            <a:avLst/>
            <a:gdLst>
              <a:gd name="connsiteX0" fmla="*/ 795528 w 1591056"/>
              <a:gd name="connsiteY0" fmla="*/ 0 h 1591056"/>
              <a:gd name="connsiteX1" fmla="*/ 1591056 w 1591056"/>
              <a:gd name="connsiteY1" fmla="*/ 795528 h 1591056"/>
              <a:gd name="connsiteX2" fmla="*/ 795528 w 1591056"/>
              <a:gd name="connsiteY2" fmla="*/ 1591056 h 1591056"/>
              <a:gd name="connsiteX3" fmla="*/ 0 w 1591056"/>
              <a:gd name="connsiteY3" fmla="*/ 795528 h 1591056"/>
              <a:gd name="connsiteX4" fmla="*/ 795528 w 1591056"/>
              <a:gd name="connsiteY4" fmla="*/ 0 h 159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1056" h="1591056">
                <a:moveTo>
                  <a:pt x="795528" y="0"/>
                </a:moveTo>
                <a:cubicBezTo>
                  <a:pt x="1234886" y="0"/>
                  <a:pt x="1591056" y="356170"/>
                  <a:pt x="1591056" y="795528"/>
                </a:cubicBezTo>
                <a:cubicBezTo>
                  <a:pt x="1591056" y="1234886"/>
                  <a:pt x="1234886" y="1591056"/>
                  <a:pt x="795528" y="1591056"/>
                </a:cubicBezTo>
                <a:cubicBezTo>
                  <a:pt x="356170" y="1591056"/>
                  <a:pt x="0" y="1234886"/>
                  <a:pt x="0" y="795528"/>
                </a:cubicBezTo>
                <a:cubicBezTo>
                  <a:pt x="0" y="356170"/>
                  <a:pt x="356170" y="0"/>
                  <a:pt x="79552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Oval 41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07" y="303879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Freeform: Shape 43">
            <a:extLst>
              <a:ext uri="{FF2B5EF4-FFF2-40B4-BE49-F238E27FC236}">
                <a16:creationId xmlns:a16="http://schemas.microsoft.com/office/drawing/2014/main" id="{A9A95DA0-8F7C-4AB7-B890-22075705D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93799" y="468471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Picture 15" descr="A blue and yellow snake&#10;&#10;Description automatically generated with medium confidence">
            <a:extLst>
              <a:ext uri="{FF2B5EF4-FFF2-40B4-BE49-F238E27FC236}">
                <a16:creationId xmlns:a16="http://schemas.microsoft.com/office/drawing/2014/main" id="{40DBEE04-2A0A-2740-4BEF-F38D7814FA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130915" y="1005587"/>
            <a:ext cx="1778697" cy="1778697"/>
          </a:xfrm>
          <a:prstGeom prst="rect">
            <a:avLst/>
          </a:prstGeom>
        </p:spPr>
      </p:pic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Freeform: Shape 47">
            <a:extLst>
              <a:ext uri="{FF2B5EF4-FFF2-40B4-BE49-F238E27FC236}">
                <a16:creationId xmlns:a16="http://schemas.microsoft.com/office/drawing/2014/main" id="{E2193FF3-0731-4CB1-A0ED-1F3321A42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8761" y="-4331"/>
            <a:ext cx="3273238" cy="3383891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Picture 9" descr="A blue hexagon with white letters and white text&#10;&#10;Description automatically generated with low confidence">
            <a:extLst>
              <a:ext uri="{FF2B5EF4-FFF2-40B4-BE49-F238E27FC236}">
                <a16:creationId xmlns:a16="http://schemas.microsoft.com/office/drawing/2014/main" id="{7DB310A9-DF9F-8302-BFC5-AFC86B761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9900656" y="303879"/>
            <a:ext cx="1852660" cy="2079097"/>
          </a:xfrm>
          <a:prstGeom prst="rect">
            <a:avLst/>
          </a:prstGeom>
        </p:spPr>
      </p:pic>
      <p:pic>
        <p:nvPicPr>
          <p:cNvPr id="13" name="Picture 12" descr="A picture containing graphics, circle, graphic design, font&#10;&#10;Description automatically generated">
            <a:extLst>
              <a:ext uri="{FF2B5EF4-FFF2-40B4-BE49-F238E27FC236}">
                <a16:creationId xmlns:a16="http://schemas.microsoft.com/office/drawing/2014/main" id="{08B8A5EA-5519-14FD-4A58-8D299828A3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342910" y="3433525"/>
            <a:ext cx="2248275" cy="2772872"/>
          </a:xfrm>
          <a:prstGeom prst="rect">
            <a:avLst/>
          </a:prstGeom>
        </p:spPr>
      </p:pic>
      <p:pic>
        <p:nvPicPr>
          <p:cNvPr id="22" name="Picture 21" descr="A picture containing graphics, font, logo, graphic design&#10;&#10;Description automatically generated">
            <a:extLst>
              <a:ext uri="{FF2B5EF4-FFF2-40B4-BE49-F238E27FC236}">
                <a16:creationId xmlns:a16="http://schemas.microsoft.com/office/drawing/2014/main" id="{5F7BD5F7-497C-0092-F94A-84C2E6A5AF2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4026747" y="2992531"/>
            <a:ext cx="1036965" cy="701129"/>
          </a:xfrm>
          <a:prstGeom prst="rect">
            <a:avLst/>
          </a:prstGeom>
        </p:spPr>
      </p:pic>
      <p:sp>
        <p:nvSpPr>
          <p:cNvPr id="76" name="Freeform: Shape 49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Freeform: Shape 51">
            <a:extLst>
              <a:ext uri="{FF2B5EF4-FFF2-40B4-BE49-F238E27FC236}">
                <a16:creationId xmlns:a16="http://schemas.microsoft.com/office/drawing/2014/main" id="{A1CCC4E2-0E38-41AA-A1C5-DBB034387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63238" y="4071322"/>
            <a:ext cx="2828765" cy="2786678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3FAA45-3854-E335-6B66-432DCEBD3D27}"/>
              </a:ext>
            </a:extLst>
          </p:cNvPr>
          <p:cNvSpPr txBox="1"/>
          <p:nvPr/>
        </p:nvSpPr>
        <p:spPr>
          <a:xfrm>
            <a:off x="7672618" y="6870700"/>
            <a:ext cx="218681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python3.wannaphong.com/2016/01/machine-learning-tensorflow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12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C6B41C-09F9-F5CD-4467-08A0485975E5}"/>
              </a:ext>
            </a:extLst>
          </p:cNvPr>
          <p:cNvSpPr txBox="1"/>
          <p:nvPr/>
        </p:nvSpPr>
        <p:spPr>
          <a:xfrm>
            <a:off x="9872134" y="6870700"/>
            <a:ext cx="231986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11" tooltip="https://www.globo.tech/learning-center/how-to-install-mysql-u17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13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D0E80749-5788-E8E2-41E6-ED7DD7B6C23C}"/>
                  </a:ext>
                </a:extLst>
              </p14:cNvPr>
              <p14:cNvContentPartPr/>
              <p14:nvPr/>
            </p14:nvContentPartPr>
            <p14:xfrm>
              <a:off x="10005000" y="4891920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D0E80749-5788-E8E2-41E6-ED7DD7B6C23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942000" y="4828920"/>
                <a:ext cx="126000" cy="126000"/>
              </a:xfrm>
              <a:prstGeom prst="rect">
                <a:avLst/>
              </a:prstGeom>
            </p:spPr>
          </p:pic>
        </mc:Fallback>
      </mc:AlternateContent>
      <p:sp>
        <p:nvSpPr>
          <p:cNvPr id="93" name="Right Triangle 92">
            <a:extLst>
              <a:ext uri="{FF2B5EF4-FFF2-40B4-BE49-F238E27FC236}">
                <a16:creationId xmlns:a16="http://schemas.microsoft.com/office/drawing/2014/main" id="{B023BDDF-DDBB-FE2F-DBA6-FE098A2129CC}"/>
              </a:ext>
            </a:extLst>
          </p:cNvPr>
          <p:cNvSpPr/>
          <p:nvPr/>
        </p:nvSpPr>
        <p:spPr>
          <a:xfrm flipV="1">
            <a:off x="9628907" y="4993409"/>
            <a:ext cx="790362" cy="424442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ight Triangle 93">
            <a:extLst>
              <a:ext uri="{FF2B5EF4-FFF2-40B4-BE49-F238E27FC236}">
                <a16:creationId xmlns:a16="http://schemas.microsoft.com/office/drawing/2014/main" id="{98213628-080E-223C-DD9A-56DA428AB262}"/>
              </a:ext>
            </a:extLst>
          </p:cNvPr>
          <p:cNvSpPr/>
          <p:nvPr/>
        </p:nvSpPr>
        <p:spPr>
          <a:xfrm>
            <a:off x="9628907" y="6023406"/>
            <a:ext cx="645153" cy="424443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ight Triangle 94">
            <a:extLst>
              <a:ext uri="{FF2B5EF4-FFF2-40B4-BE49-F238E27FC236}">
                <a16:creationId xmlns:a16="http://schemas.microsoft.com/office/drawing/2014/main" id="{FE7326BD-F8D9-58C7-937A-969B546B019F}"/>
              </a:ext>
            </a:extLst>
          </p:cNvPr>
          <p:cNvSpPr/>
          <p:nvPr/>
        </p:nvSpPr>
        <p:spPr>
          <a:xfrm flipH="1" flipV="1">
            <a:off x="11594874" y="4993409"/>
            <a:ext cx="606369" cy="520373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ight Triangle 95">
            <a:extLst>
              <a:ext uri="{FF2B5EF4-FFF2-40B4-BE49-F238E27FC236}">
                <a16:creationId xmlns:a16="http://schemas.microsoft.com/office/drawing/2014/main" id="{1F83ED00-4BA3-5FE2-1F8B-47D0C3A7AB16}"/>
              </a:ext>
            </a:extLst>
          </p:cNvPr>
          <p:cNvSpPr/>
          <p:nvPr/>
        </p:nvSpPr>
        <p:spPr>
          <a:xfrm flipH="1">
            <a:off x="11662913" y="5966826"/>
            <a:ext cx="529084" cy="481023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AB166B4A-89B5-938C-F034-72619508C269}"/>
                  </a:ext>
                </a:extLst>
              </p14:cNvPr>
              <p14:cNvContentPartPr/>
              <p14:nvPr/>
            </p14:nvContentPartPr>
            <p14:xfrm>
              <a:off x="9581910" y="5299181"/>
              <a:ext cx="255240" cy="36864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AB166B4A-89B5-938C-F034-72619508C26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577590" y="5294861"/>
                <a:ext cx="263880" cy="377280"/>
              </a:xfrm>
              <a:prstGeom prst="rect">
                <a:avLst/>
              </a:prstGeom>
            </p:spPr>
          </p:pic>
        </mc:Fallback>
      </mc:AlternateContent>
      <p:grpSp>
        <p:nvGrpSpPr>
          <p:cNvPr id="112" name="Group 111">
            <a:extLst>
              <a:ext uri="{FF2B5EF4-FFF2-40B4-BE49-F238E27FC236}">
                <a16:creationId xmlns:a16="http://schemas.microsoft.com/office/drawing/2014/main" id="{B706E7C1-1727-DF27-A21D-A1FE210FEBFF}"/>
              </a:ext>
            </a:extLst>
          </p:cNvPr>
          <p:cNvGrpSpPr/>
          <p:nvPr/>
        </p:nvGrpSpPr>
        <p:grpSpPr>
          <a:xfrm>
            <a:off x="9633030" y="5297741"/>
            <a:ext cx="234360" cy="331560"/>
            <a:chOff x="9633030" y="5297741"/>
            <a:chExt cx="234360" cy="3315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98" name="Ink 97">
                  <a:extLst>
                    <a:ext uri="{FF2B5EF4-FFF2-40B4-BE49-F238E27FC236}">
                      <a16:creationId xmlns:a16="http://schemas.microsoft.com/office/drawing/2014/main" id="{850C7711-6482-430E-40EE-1AE1AD5D1755}"/>
                    </a:ext>
                  </a:extLst>
                </p14:cNvPr>
                <p14:cNvContentPartPr/>
                <p14:nvPr/>
              </p14:nvContentPartPr>
              <p14:xfrm>
                <a:off x="9636270" y="5297741"/>
                <a:ext cx="231120" cy="298800"/>
              </p14:xfrm>
            </p:contentPart>
          </mc:Choice>
          <mc:Fallback>
            <p:pic>
              <p:nvPicPr>
                <p:cNvPr id="98" name="Ink 97">
                  <a:extLst>
                    <a:ext uri="{FF2B5EF4-FFF2-40B4-BE49-F238E27FC236}">
                      <a16:creationId xmlns:a16="http://schemas.microsoft.com/office/drawing/2014/main" id="{850C7711-6482-430E-40EE-1AE1AD5D1755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9631950" y="5293421"/>
                  <a:ext cx="239760" cy="30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99" name="Ink 98">
                  <a:extLst>
                    <a:ext uri="{FF2B5EF4-FFF2-40B4-BE49-F238E27FC236}">
                      <a16:creationId xmlns:a16="http://schemas.microsoft.com/office/drawing/2014/main" id="{8E854BE0-4EA0-BB81-1040-7D8546E8FE8B}"/>
                    </a:ext>
                  </a:extLst>
                </p14:cNvPr>
                <p14:cNvContentPartPr/>
                <p14:nvPr/>
              </p14:nvContentPartPr>
              <p14:xfrm>
                <a:off x="9687750" y="5412581"/>
                <a:ext cx="53640" cy="89640"/>
              </p14:xfrm>
            </p:contentPart>
          </mc:Choice>
          <mc:Fallback>
            <p:pic>
              <p:nvPicPr>
                <p:cNvPr id="99" name="Ink 98">
                  <a:extLst>
                    <a:ext uri="{FF2B5EF4-FFF2-40B4-BE49-F238E27FC236}">
                      <a16:creationId xmlns:a16="http://schemas.microsoft.com/office/drawing/2014/main" id="{8E854BE0-4EA0-BB81-1040-7D8546E8FE8B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9683430" y="5408261"/>
                  <a:ext cx="62280" cy="9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B7CD9AF4-59E3-E8C9-6271-626FA7F488B7}"/>
                    </a:ext>
                  </a:extLst>
                </p14:cNvPr>
                <p14:cNvContentPartPr/>
                <p14:nvPr/>
              </p14:nvContentPartPr>
              <p14:xfrm>
                <a:off x="9703950" y="5419421"/>
                <a:ext cx="34920" cy="43560"/>
              </p14:xfrm>
            </p:contentPart>
          </mc:Choice>
          <mc:Fallback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B7CD9AF4-59E3-E8C9-6271-626FA7F488B7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9699630" y="5415101"/>
                  <a:ext cx="43560" cy="5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">
              <p14:nvContentPartPr>
                <p14:cNvPr id="102" name="Ink 101">
                  <a:extLst>
                    <a:ext uri="{FF2B5EF4-FFF2-40B4-BE49-F238E27FC236}">
                      <a16:creationId xmlns:a16="http://schemas.microsoft.com/office/drawing/2014/main" id="{681A79CF-C578-CB73-9760-C03FE8D5C205}"/>
                    </a:ext>
                  </a:extLst>
                </p14:cNvPr>
                <p14:cNvContentPartPr/>
                <p14:nvPr/>
              </p14:nvContentPartPr>
              <p14:xfrm>
                <a:off x="9633030" y="5544701"/>
                <a:ext cx="24120" cy="84600"/>
              </p14:xfrm>
            </p:contentPart>
          </mc:Choice>
          <mc:Fallback>
            <p:pic>
              <p:nvPicPr>
                <p:cNvPr id="102" name="Ink 101">
                  <a:extLst>
                    <a:ext uri="{FF2B5EF4-FFF2-40B4-BE49-F238E27FC236}">
                      <a16:creationId xmlns:a16="http://schemas.microsoft.com/office/drawing/2014/main" id="{681A79CF-C578-CB73-9760-C03FE8D5C205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9628710" y="5540381"/>
                  <a:ext cx="32760" cy="9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103" name="Ink 102">
                  <a:extLst>
                    <a:ext uri="{FF2B5EF4-FFF2-40B4-BE49-F238E27FC236}">
                      <a16:creationId xmlns:a16="http://schemas.microsoft.com/office/drawing/2014/main" id="{0D299CEA-51A6-17FB-34D1-71C907DC1555}"/>
                    </a:ext>
                  </a:extLst>
                </p14:cNvPr>
                <p14:cNvContentPartPr/>
                <p14:nvPr/>
              </p14:nvContentPartPr>
              <p14:xfrm>
                <a:off x="9644550" y="5514461"/>
                <a:ext cx="28080" cy="79560"/>
              </p14:xfrm>
            </p:contentPart>
          </mc:Choice>
          <mc:Fallback>
            <p:pic>
              <p:nvPicPr>
                <p:cNvPr id="103" name="Ink 102">
                  <a:extLst>
                    <a:ext uri="{FF2B5EF4-FFF2-40B4-BE49-F238E27FC236}">
                      <a16:creationId xmlns:a16="http://schemas.microsoft.com/office/drawing/2014/main" id="{0D299CEA-51A6-17FB-34D1-71C907DC1555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9640230" y="5510141"/>
                  <a:ext cx="36720" cy="8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">
              <p14:nvContentPartPr>
                <p14:cNvPr id="104" name="Ink 103">
                  <a:extLst>
                    <a:ext uri="{FF2B5EF4-FFF2-40B4-BE49-F238E27FC236}">
                      <a16:creationId xmlns:a16="http://schemas.microsoft.com/office/drawing/2014/main" id="{B1A16EBD-5CD4-1460-BCEF-9DE54CF546DC}"/>
                    </a:ext>
                  </a:extLst>
                </p14:cNvPr>
                <p14:cNvContentPartPr/>
                <p14:nvPr/>
              </p14:nvContentPartPr>
              <p14:xfrm>
                <a:off x="9648510" y="5500061"/>
                <a:ext cx="35640" cy="88560"/>
              </p14:xfrm>
            </p:contentPart>
          </mc:Choice>
          <mc:Fallback>
            <p:pic>
              <p:nvPicPr>
                <p:cNvPr id="104" name="Ink 103">
                  <a:extLst>
                    <a:ext uri="{FF2B5EF4-FFF2-40B4-BE49-F238E27FC236}">
                      <a16:creationId xmlns:a16="http://schemas.microsoft.com/office/drawing/2014/main" id="{B1A16EBD-5CD4-1460-BCEF-9DE54CF546DC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9644190" y="5495741"/>
                  <a:ext cx="4428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">
              <p14:nvContentPartPr>
                <p14:cNvPr id="106" name="Ink 105">
                  <a:extLst>
                    <a:ext uri="{FF2B5EF4-FFF2-40B4-BE49-F238E27FC236}">
                      <a16:creationId xmlns:a16="http://schemas.microsoft.com/office/drawing/2014/main" id="{A7B46FEE-ABA3-91AF-47B2-D5BA053DCCBD}"/>
                    </a:ext>
                  </a:extLst>
                </p14:cNvPr>
                <p14:cNvContentPartPr/>
                <p14:nvPr/>
              </p14:nvContentPartPr>
              <p14:xfrm>
                <a:off x="9662910" y="5533901"/>
                <a:ext cx="360" cy="360"/>
              </p14:xfrm>
            </p:contentPart>
          </mc:Choice>
          <mc:Fallback>
            <p:pic>
              <p:nvPicPr>
                <p:cNvPr id="106" name="Ink 105">
                  <a:extLst>
                    <a:ext uri="{FF2B5EF4-FFF2-40B4-BE49-F238E27FC236}">
                      <a16:creationId xmlns:a16="http://schemas.microsoft.com/office/drawing/2014/main" id="{A7B46FEE-ABA3-91AF-47B2-D5BA053DCCBD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9658590" y="5529581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">
              <p14:nvContentPartPr>
                <p14:cNvPr id="107" name="Ink 106">
                  <a:extLst>
                    <a:ext uri="{FF2B5EF4-FFF2-40B4-BE49-F238E27FC236}">
                      <a16:creationId xmlns:a16="http://schemas.microsoft.com/office/drawing/2014/main" id="{537F7F50-4790-928A-4F63-D16C5BE1CF4D}"/>
                    </a:ext>
                  </a:extLst>
                </p14:cNvPr>
                <p14:cNvContentPartPr/>
                <p14:nvPr/>
              </p14:nvContentPartPr>
              <p14:xfrm>
                <a:off x="9661830" y="5499341"/>
                <a:ext cx="19440" cy="51840"/>
              </p14:xfrm>
            </p:contentPart>
          </mc:Choice>
          <mc:Fallback>
            <p:pic>
              <p:nvPicPr>
                <p:cNvPr id="107" name="Ink 106">
                  <a:extLst>
                    <a:ext uri="{FF2B5EF4-FFF2-40B4-BE49-F238E27FC236}">
                      <a16:creationId xmlns:a16="http://schemas.microsoft.com/office/drawing/2014/main" id="{537F7F50-4790-928A-4F63-D16C5BE1CF4D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9657510" y="5495021"/>
                  <a:ext cx="28080" cy="6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">
              <p14:nvContentPartPr>
                <p14:cNvPr id="109" name="Ink 108">
                  <a:extLst>
                    <a:ext uri="{FF2B5EF4-FFF2-40B4-BE49-F238E27FC236}">
                      <a16:creationId xmlns:a16="http://schemas.microsoft.com/office/drawing/2014/main" id="{E3FDD81A-7AE7-3A88-0B17-F1AE8AC172E5}"/>
                    </a:ext>
                  </a:extLst>
                </p14:cNvPr>
                <p14:cNvContentPartPr/>
                <p14:nvPr/>
              </p14:nvContentPartPr>
              <p14:xfrm>
                <a:off x="9674790" y="5519501"/>
                <a:ext cx="360" cy="3240"/>
              </p14:xfrm>
            </p:contentPart>
          </mc:Choice>
          <mc:Fallback>
            <p:pic>
              <p:nvPicPr>
                <p:cNvPr id="109" name="Ink 108">
                  <a:extLst>
                    <a:ext uri="{FF2B5EF4-FFF2-40B4-BE49-F238E27FC236}">
                      <a16:creationId xmlns:a16="http://schemas.microsoft.com/office/drawing/2014/main" id="{E3FDD81A-7AE7-3A88-0B17-F1AE8AC172E5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9670470" y="5515181"/>
                  <a:ext cx="900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">
              <p14:nvContentPartPr>
                <p14:cNvPr id="110" name="Ink 109">
                  <a:extLst>
                    <a:ext uri="{FF2B5EF4-FFF2-40B4-BE49-F238E27FC236}">
                      <a16:creationId xmlns:a16="http://schemas.microsoft.com/office/drawing/2014/main" id="{D761C877-7982-8B06-3883-5159DEB42A47}"/>
                    </a:ext>
                  </a:extLst>
                </p14:cNvPr>
                <p14:cNvContentPartPr/>
                <p14:nvPr/>
              </p14:nvContentPartPr>
              <p14:xfrm>
                <a:off x="9668310" y="5496821"/>
                <a:ext cx="25920" cy="37080"/>
              </p14:xfrm>
            </p:contentPart>
          </mc:Choice>
          <mc:Fallback>
            <p:pic>
              <p:nvPicPr>
                <p:cNvPr id="110" name="Ink 109">
                  <a:extLst>
                    <a:ext uri="{FF2B5EF4-FFF2-40B4-BE49-F238E27FC236}">
                      <a16:creationId xmlns:a16="http://schemas.microsoft.com/office/drawing/2014/main" id="{D761C877-7982-8B06-3883-5159DEB42A47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9663990" y="5492501"/>
                  <a:ext cx="34560" cy="4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">
              <p14:nvContentPartPr>
                <p14:cNvPr id="111" name="Ink 110">
                  <a:extLst>
                    <a:ext uri="{FF2B5EF4-FFF2-40B4-BE49-F238E27FC236}">
                      <a16:creationId xmlns:a16="http://schemas.microsoft.com/office/drawing/2014/main" id="{734B2E83-702E-FC48-6A9E-007789C88FC0}"/>
                    </a:ext>
                  </a:extLst>
                </p14:cNvPr>
                <p14:cNvContentPartPr/>
                <p14:nvPr/>
              </p14:nvContentPartPr>
              <p14:xfrm>
                <a:off x="9664350" y="5514821"/>
                <a:ext cx="18000" cy="32760"/>
              </p14:xfrm>
            </p:contentPart>
          </mc:Choice>
          <mc:Fallback>
            <p:pic>
              <p:nvPicPr>
                <p:cNvPr id="111" name="Ink 110">
                  <a:extLst>
                    <a:ext uri="{FF2B5EF4-FFF2-40B4-BE49-F238E27FC236}">
                      <a16:creationId xmlns:a16="http://schemas.microsoft.com/office/drawing/2014/main" id="{734B2E83-702E-FC48-6A9E-007789C88FC0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9660030" y="5510501"/>
                  <a:ext cx="26640" cy="414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28" name="Picture 127" descr="A colorful circle with white text&#10;&#10;Description automatically generated with low confidence">
            <a:extLst>
              <a:ext uri="{FF2B5EF4-FFF2-40B4-BE49-F238E27FC236}">
                <a16:creationId xmlns:a16="http://schemas.microsoft.com/office/drawing/2014/main" id="{0F357E8E-248F-A68F-4DD8-94DF4DC689CC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794" y="4810571"/>
            <a:ext cx="197167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429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25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30B9-78E4-95B6-96ED-8841E2FBF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5" y="198181"/>
            <a:ext cx="4140014" cy="1330839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Structur</a:t>
            </a:r>
            <a:r>
              <a:rPr lang="ro-RO" dirty="0"/>
              <a:t>ă</a:t>
            </a:r>
            <a:r>
              <a:rPr lang="en-US" dirty="0"/>
              <a:t> a </a:t>
            </a:r>
            <a:r>
              <a:rPr lang="en-US" dirty="0" err="1"/>
              <a:t>proiectului</a:t>
            </a:r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26658AB-B9E0-90DD-C022-0B420B72EC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5" r="23414" b="-2"/>
          <a:stretch/>
        </p:blipFill>
        <p:spPr>
          <a:xfrm>
            <a:off x="0" y="10"/>
            <a:ext cx="6373070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3" name="Content Placeholder 8">
            <a:extLst>
              <a:ext uri="{FF2B5EF4-FFF2-40B4-BE49-F238E27FC236}">
                <a16:creationId xmlns:a16="http://schemas.microsoft.com/office/drawing/2014/main" id="{DF2B4201-8AC0-CB7B-E235-203712F63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1727200"/>
            <a:ext cx="4140013" cy="4756727"/>
          </a:xfrm>
        </p:spPr>
        <p:txBody>
          <a:bodyPr>
            <a:normAutofit fontScale="92500" lnSpcReduction="10000"/>
          </a:bodyPr>
          <a:lstStyle/>
          <a:p>
            <a:r>
              <a:rPr lang="ro-RO" sz="2400" b="1" dirty="0">
                <a:solidFill>
                  <a:schemeClr val="accent2"/>
                </a:solidFill>
              </a:rPr>
              <a:t>Librări statice</a:t>
            </a:r>
            <a:r>
              <a:rPr lang="en-US" sz="2000" dirty="0"/>
              <a:t>:</a:t>
            </a:r>
          </a:p>
          <a:p>
            <a:pPr>
              <a:buFontTx/>
              <a:buChar char="-"/>
            </a:pPr>
            <a:r>
              <a:rPr lang="en-US" sz="2000" dirty="0"/>
              <a:t>Common</a:t>
            </a:r>
          </a:p>
          <a:p>
            <a:pPr>
              <a:buFontTx/>
              <a:buChar char="-"/>
            </a:pPr>
            <a:r>
              <a:rPr lang="en-US" sz="2000" dirty="0"/>
              <a:t>Car Detector</a:t>
            </a:r>
          </a:p>
          <a:p>
            <a:pPr>
              <a:buFontTx/>
              <a:buChar char="-"/>
            </a:pPr>
            <a:r>
              <a:rPr lang="en-US" sz="2000" dirty="0"/>
              <a:t>IPC</a:t>
            </a:r>
          </a:p>
          <a:p>
            <a:pPr>
              <a:buFontTx/>
              <a:buChar char="-"/>
            </a:pPr>
            <a:r>
              <a:rPr lang="en-US" sz="2000" dirty="0"/>
              <a:t>GUI</a:t>
            </a:r>
            <a:endParaRPr lang="ro-RO" sz="2000" dirty="0"/>
          </a:p>
          <a:p>
            <a:r>
              <a:rPr lang="ro-RO" sz="2400" b="1" dirty="0">
                <a:solidFill>
                  <a:schemeClr val="accent2"/>
                </a:solidFill>
              </a:rPr>
              <a:t>Executabile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r>
              <a:rPr lang="en-US" sz="2000" dirty="0"/>
              <a:t>-   Proxy</a:t>
            </a:r>
          </a:p>
          <a:p>
            <a:pPr>
              <a:buFontTx/>
              <a:buChar char="-"/>
            </a:pPr>
            <a:r>
              <a:rPr lang="en-US" sz="2000" dirty="0"/>
              <a:t>Junction Main Server</a:t>
            </a:r>
          </a:p>
          <a:p>
            <a:pPr>
              <a:buFontTx/>
              <a:buChar char="-"/>
            </a:pPr>
            <a:r>
              <a:rPr lang="ro-RO" sz="2000" dirty="0"/>
              <a:t>Object Detection Serve</a:t>
            </a:r>
            <a:r>
              <a:rPr lang="en-US" sz="2000" dirty="0"/>
              <a:t>r</a:t>
            </a:r>
          </a:p>
          <a:p>
            <a:pPr>
              <a:buFontTx/>
              <a:buChar char="-"/>
            </a:pPr>
            <a:r>
              <a:rPr lang="ro-RO" sz="2000" dirty="0"/>
              <a:t>Vehicle Tracker</a:t>
            </a:r>
            <a:endParaRPr lang="en-US" sz="2000" dirty="0"/>
          </a:p>
          <a:p>
            <a:pPr>
              <a:buFontTx/>
              <a:buChar char="-"/>
            </a:pPr>
            <a:r>
              <a:rPr lang="ro-RO" sz="2000" dirty="0"/>
              <a:t>Traffic Observer</a:t>
            </a:r>
            <a:endParaRPr lang="en-US" sz="2000" dirty="0"/>
          </a:p>
          <a:p>
            <a:pPr>
              <a:buFontTx/>
              <a:buChar char="-"/>
            </a:pPr>
            <a:r>
              <a:rPr lang="ro-RO" sz="2000" dirty="0"/>
              <a:t>Object Detection Server</a:t>
            </a:r>
            <a:endParaRPr lang="en-US" sz="2000" dirty="0"/>
          </a:p>
          <a:p>
            <a:pPr>
              <a:buFontTx/>
              <a:buChar char="-"/>
            </a:pPr>
            <a:r>
              <a:rPr lang="en-US" sz="2000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3183273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156E1-8293-96E1-48DC-EA65BBAA0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Videoclip(TO DO)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E10BB-5C15-AF92-0376-3E3D6A02C3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3718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D6473-89E3-773F-6B04-5DDFD66E6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z="4400" b="1" dirty="0"/>
              <a:t>Concluzii și direcții viitoare</a:t>
            </a:r>
            <a:endParaRPr lang="en-US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F81AB2-E155-86A4-F06B-13766E823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o-RO" b="1" u="sng" dirty="0">
                <a:solidFill>
                  <a:schemeClr val="accent2"/>
                </a:solidFill>
              </a:rPr>
              <a:t>Dificultăți</a:t>
            </a:r>
          </a:p>
          <a:p>
            <a:pPr>
              <a:buFontTx/>
              <a:buChar char="-"/>
            </a:pPr>
            <a:r>
              <a:rPr lang="ro-RO" dirty="0"/>
              <a:t>determinarea formulei de actualizare a duratei cronometrelor</a:t>
            </a:r>
          </a:p>
          <a:p>
            <a:pPr>
              <a:buFontTx/>
              <a:buChar char="-"/>
            </a:pPr>
            <a:r>
              <a:rPr lang="ro-RO" dirty="0"/>
              <a:t>colectarea de date + simularea traficului</a:t>
            </a:r>
          </a:p>
          <a:p>
            <a:r>
              <a:rPr lang="en-US" b="1" u="sng" dirty="0" err="1">
                <a:solidFill>
                  <a:schemeClr val="accent2"/>
                </a:solidFill>
              </a:rPr>
              <a:t>Defecte</a:t>
            </a:r>
            <a:r>
              <a:rPr lang="en-US" b="1" u="sng" dirty="0">
                <a:solidFill>
                  <a:schemeClr val="accent2"/>
                </a:solidFill>
              </a:rPr>
              <a:t> ale </a:t>
            </a:r>
            <a:r>
              <a:rPr lang="en-US" b="1" u="sng" dirty="0" err="1">
                <a:solidFill>
                  <a:schemeClr val="accent2"/>
                </a:solidFill>
              </a:rPr>
              <a:t>sistemului</a:t>
            </a:r>
            <a:endParaRPr lang="ro-RO" b="1" u="sng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ro-RO" dirty="0"/>
              <a:t>- potențialul unui atac cibernetic la nivel de intersecție</a:t>
            </a:r>
          </a:p>
          <a:p>
            <a:pPr marL="0" indent="0">
              <a:buNone/>
            </a:pPr>
            <a:r>
              <a:rPr lang="ro-RO" dirty="0"/>
              <a:t>- performanța afectată în condiții meteo defavorabile</a:t>
            </a:r>
            <a:endParaRPr lang="en-US" dirty="0"/>
          </a:p>
          <a:p>
            <a:r>
              <a:rPr lang="ro-RO" b="1" u="sng" dirty="0">
                <a:solidFill>
                  <a:schemeClr val="accent2"/>
                </a:solidFill>
              </a:rPr>
              <a:t>Îmbunătățiri de viitor</a:t>
            </a:r>
          </a:p>
          <a:p>
            <a:pPr marL="0" indent="0">
              <a:buNone/>
            </a:pPr>
            <a:r>
              <a:rPr lang="ro-RO" dirty="0"/>
              <a:t>- adăugarea unui mecanism de </a:t>
            </a:r>
            <a:r>
              <a:rPr lang="en-US" dirty="0"/>
              <a:t>“blacklisting”</a:t>
            </a:r>
            <a:endParaRPr lang="ro-RO" dirty="0"/>
          </a:p>
          <a:p>
            <a:pPr marL="0" indent="0">
              <a:buNone/>
            </a:pPr>
            <a:r>
              <a:rPr lang="ro-RO" dirty="0"/>
              <a:t>- m</a:t>
            </a:r>
            <a:r>
              <a:rPr lang="es-ES" dirty="0"/>
              <a:t>en</a:t>
            </a:r>
            <a:r>
              <a:rPr lang="ro-RO" dirty="0"/>
              <a:t>ț</a:t>
            </a:r>
            <a:r>
              <a:rPr lang="es-ES" dirty="0" err="1"/>
              <a:t>inerea</a:t>
            </a:r>
            <a:r>
              <a:rPr lang="es-ES" dirty="0"/>
              <a:t> </a:t>
            </a:r>
            <a:r>
              <a:rPr lang="es-ES" dirty="0" err="1"/>
              <a:t>eviden</a:t>
            </a:r>
            <a:r>
              <a:rPr lang="ro-RO" dirty="0"/>
              <a:t>ț</a:t>
            </a:r>
            <a:r>
              <a:rPr lang="es-ES" dirty="0" err="1"/>
              <a:t>ei</a:t>
            </a:r>
            <a:r>
              <a:rPr lang="es-ES" dirty="0"/>
              <a:t> </a:t>
            </a:r>
            <a:r>
              <a:rPr lang="es-ES" dirty="0" err="1"/>
              <a:t>ma</a:t>
            </a:r>
            <a:r>
              <a:rPr lang="ro-RO" dirty="0"/>
              <a:t>ș</a:t>
            </a:r>
            <a:r>
              <a:rPr lang="es-ES" dirty="0" err="1"/>
              <a:t>inilor</a:t>
            </a:r>
            <a:r>
              <a:rPr lang="es-ES" dirty="0"/>
              <a:t> la nivel </a:t>
            </a:r>
            <a:r>
              <a:rPr lang="es-ES" dirty="0" err="1"/>
              <a:t>geografic</a:t>
            </a:r>
            <a:endParaRPr lang="ro-RO" dirty="0"/>
          </a:p>
          <a:p>
            <a:pPr>
              <a:buFontTx/>
              <a:buChar char="-"/>
            </a:pPr>
            <a:r>
              <a:rPr lang="ro-RO" dirty="0"/>
              <a:t>îmbunătățirea modelului antrenat</a:t>
            </a:r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92AE45-3D83-D912-6AC9-E1A70509619B}"/>
              </a:ext>
            </a:extLst>
          </p:cNvPr>
          <p:cNvCxnSpPr/>
          <p:nvPr/>
        </p:nvCxnSpPr>
        <p:spPr>
          <a:xfrm>
            <a:off x="838200" y="1429305"/>
            <a:ext cx="6210670" cy="0"/>
          </a:xfrm>
          <a:prstGeom prst="line">
            <a:avLst/>
          </a:prstGeom>
          <a:ln w="28575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089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33CCA7-2C4C-AD83-C9A3-4B678C3C6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ro-RO" sz="5400" dirty="0"/>
              <a:t>Introducere</a:t>
            </a:r>
            <a:endParaRPr lang="en-US" sz="5400" dirty="0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0AEC0C-B0E8-4C4C-8D5D-C08BB1906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458393" cy="3362016"/>
          </a:xfrm>
        </p:spPr>
        <p:txBody>
          <a:bodyPr>
            <a:normAutofit/>
          </a:bodyPr>
          <a:lstStyle/>
          <a:p>
            <a:r>
              <a:rPr lang="ro-RO" b="1" dirty="0">
                <a:solidFill>
                  <a:schemeClr val="accent2"/>
                </a:solidFill>
              </a:rPr>
              <a:t>Problemă</a:t>
            </a:r>
            <a:r>
              <a:rPr lang="en-US" dirty="0"/>
              <a:t>: </a:t>
            </a:r>
            <a:r>
              <a:rPr lang="en-US" dirty="0" err="1"/>
              <a:t>proasta</a:t>
            </a:r>
            <a:r>
              <a:rPr lang="en-US" dirty="0"/>
              <a:t> </a:t>
            </a:r>
            <a:r>
              <a:rPr lang="en-US" dirty="0" err="1"/>
              <a:t>gestionare</a:t>
            </a:r>
            <a:r>
              <a:rPr lang="en-US" dirty="0"/>
              <a:t> a </a:t>
            </a:r>
            <a:r>
              <a:rPr lang="en-US" dirty="0" err="1"/>
              <a:t>traficului</a:t>
            </a:r>
            <a:endParaRPr lang="en-US" dirty="0"/>
          </a:p>
          <a:p>
            <a:r>
              <a:rPr lang="en-US" b="1" dirty="0" err="1">
                <a:solidFill>
                  <a:schemeClr val="accent2"/>
                </a:solidFill>
              </a:rPr>
              <a:t>Cauz</a:t>
            </a:r>
            <a:r>
              <a:rPr lang="ro-RO" b="1" dirty="0">
                <a:solidFill>
                  <a:schemeClr val="accent2"/>
                </a:solidFill>
              </a:rPr>
              <a:t>ă</a:t>
            </a:r>
            <a:r>
              <a:rPr lang="en-US" dirty="0"/>
              <a:t>: </a:t>
            </a:r>
            <a:r>
              <a:rPr lang="ro-RO" dirty="0"/>
              <a:t> numărul ridicat de intersecții în spațiul urban</a:t>
            </a:r>
          </a:p>
          <a:p>
            <a:r>
              <a:rPr lang="ro-RO" b="1" dirty="0">
                <a:solidFill>
                  <a:schemeClr val="accent2"/>
                </a:solidFill>
              </a:rPr>
              <a:t>Soluție</a:t>
            </a:r>
            <a:r>
              <a:rPr lang="en-US" dirty="0"/>
              <a:t>: </a:t>
            </a:r>
            <a:r>
              <a:rPr lang="en-US" dirty="0" err="1"/>
              <a:t>dezvoltarea</a:t>
            </a:r>
            <a:r>
              <a:rPr lang="en-US" dirty="0"/>
              <a:t> de </a:t>
            </a:r>
            <a:r>
              <a:rPr lang="en-US" dirty="0" err="1"/>
              <a:t>sisteme</a:t>
            </a:r>
            <a:r>
              <a:rPr lang="en-US" dirty="0"/>
              <a:t> </a:t>
            </a:r>
            <a:r>
              <a:rPr lang="en-US" dirty="0" err="1"/>
              <a:t>inteligente</a:t>
            </a:r>
            <a:r>
              <a:rPr lang="en-US" dirty="0"/>
              <a:t> de </a:t>
            </a:r>
            <a:r>
              <a:rPr lang="en-US" dirty="0" err="1"/>
              <a:t>gestionare</a:t>
            </a:r>
            <a:r>
              <a:rPr lang="en-US" dirty="0"/>
              <a:t> a </a:t>
            </a:r>
            <a:r>
              <a:rPr lang="en-US" dirty="0" err="1"/>
              <a:t>traficului</a:t>
            </a:r>
            <a:r>
              <a:rPr lang="en-US" dirty="0"/>
              <a:t>(ITS)</a:t>
            </a:r>
          </a:p>
        </p:txBody>
      </p:sp>
      <p:pic>
        <p:nvPicPr>
          <p:cNvPr id="7" name="Picture 6" descr="Busy zebra crossing in city">
            <a:extLst>
              <a:ext uri="{FF2B5EF4-FFF2-40B4-BE49-F238E27FC236}">
                <a16:creationId xmlns:a16="http://schemas.microsoft.com/office/drawing/2014/main" id="{E3CCF22A-83C7-CA44-A651-D964725264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77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6041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154ABB-32AA-6A9A-5218-3CAC679A4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4556173" cy="1956841"/>
          </a:xfrm>
        </p:spPr>
        <p:txBody>
          <a:bodyPr anchor="b">
            <a:normAutofit/>
          </a:bodyPr>
          <a:lstStyle/>
          <a:p>
            <a:r>
              <a:rPr lang="ro-RO" sz="5400" dirty="0"/>
              <a:t>Scopuri și obiective</a:t>
            </a:r>
            <a:endParaRPr lang="en-US" sz="5400" dirty="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C4909-56F3-6F20-D811-D7D9717BE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556174" cy="3320668"/>
          </a:xfrm>
        </p:spPr>
        <p:txBody>
          <a:bodyPr>
            <a:normAutofit/>
          </a:bodyPr>
          <a:lstStyle/>
          <a:p>
            <a:r>
              <a:rPr lang="ro-RO" sz="2200" dirty="0"/>
              <a:t>Dezvoltarea unui </a:t>
            </a:r>
            <a:r>
              <a:rPr lang="ro-RO" sz="2200" dirty="0">
                <a:solidFill>
                  <a:schemeClr val="accent2"/>
                </a:solidFill>
              </a:rPr>
              <a:t>nou sistem </a:t>
            </a:r>
            <a:r>
              <a:rPr lang="ro-RO" sz="2200" dirty="0"/>
              <a:t>de semaforizare care să fie</a:t>
            </a:r>
            <a:r>
              <a:rPr lang="en-US" sz="2200" dirty="0"/>
              <a:t>:</a:t>
            </a:r>
            <a:endParaRPr lang="ro-RO" sz="2200" dirty="0"/>
          </a:p>
          <a:p>
            <a:pPr marL="0" indent="0">
              <a:buNone/>
            </a:pPr>
            <a:r>
              <a:rPr lang="ro-RO" sz="2200" dirty="0"/>
              <a:t>-</a:t>
            </a:r>
            <a:r>
              <a:rPr lang="en-US" sz="2200" dirty="0"/>
              <a:t> 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Performant </a:t>
            </a:r>
            <a:r>
              <a:rPr lang="ro-RO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ș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accesibil</a:t>
            </a:r>
            <a:endParaRPr lang="en-US" sz="2200" b="0" dirty="0">
              <a:solidFill>
                <a:schemeClr val="accent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b="0" dirty="0">
                <a:effectLst/>
                <a:latin typeface="Consolas" panose="020B0609020204030204" pitchFamily="49" charset="0"/>
              </a:rPr>
              <a:t>-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Adaptabil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la 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orice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condi</a:t>
            </a:r>
            <a:r>
              <a:rPr lang="ro-RO" sz="2200" dirty="0">
                <a:solidFill>
                  <a:schemeClr val="accent2"/>
                </a:solidFill>
                <a:latin typeface="Consolas" panose="020B0609020204030204" pitchFamily="49" charset="0"/>
              </a:rPr>
              <a:t>ț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ie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traffic</a:t>
            </a:r>
          </a:p>
          <a:p>
            <a:pPr marL="0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-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Scalabil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la 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nivel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global 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Picture 4" descr="A picture containing art, circle, graphics, darkness&#10;&#10;Description automatically generated">
            <a:extLst>
              <a:ext uri="{FF2B5EF4-FFF2-40B4-BE49-F238E27FC236}">
                <a16:creationId xmlns:a16="http://schemas.microsoft.com/office/drawing/2014/main" id="{63E87C78-E419-3CB1-6FDF-7731E25F9F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5501" r="17545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33396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316D38-CF45-CA3F-865C-1FBC41E7C4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95" r="-2" b="4161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847C1F0-A50C-5BFD-569E-BE1E5CD04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655" y="1810327"/>
            <a:ext cx="3325089" cy="3682301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Istoric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al </a:t>
            </a:r>
            <a:r>
              <a:rPr 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gestionări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traficului</a:t>
            </a:r>
            <a:endParaRPr lang="en-US" sz="6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607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land vehicle, vehicle, car, way">
            <a:extLst>
              <a:ext uri="{FF2B5EF4-FFF2-40B4-BE49-F238E27FC236}">
                <a16:creationId xmlns:a16="http://schemas.microsoft.com/office/drawing/2014/main" id="{C8370D83-9249-1508-EC66-0BCDE1205C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9" r="848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ED6BE2-B45D-1BC4-C615-1858331A1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37" y="299472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 err="1"/>
              <a:t>Sisteme</a:t>
            </a:r>
            <a:r>
              <a:rPr lang="en-US" sz="4000" dirty="0"/>
              <a:t> </a:t>
            </a:r>
            <a:r>
              <a:rPr lang="en-US" sz="4000" dirty="0" err="1"/>
              <a:t>bazate</a:t>
            </a:r>
            <a:r>
              <a:rPr lang="en-US" sz="4000" dirty="0"/>
              <a:t> pe </a:t>
            </a:r>
            <a:r>
              <a:rPr lang="en-US" sz="4000" dirty="0" err="1"/>
              <a:t>detec</a:t>
            </a:r>
            <a:r>
              <a:rPr lang="ro-RO" sz="4000" dirty="0"/>
              <a:t>ț</a:t>
            </a:r>
            <a:r>
              <a:rPr lang="en-US" sz="4000" dirty="0" err="1"/>
              <a:t>ia</a:t>
            </a:r>
            <a:r>
              <a:rPr lang="en-US" sz="4000" dirty="0"/>
              <a:t> de </a:t>
            </a:r>
            <a:r>
              <a:rPr lang="en-US" sz="4000" dirty="0" err="1"/>
              <a:t>obiecte</a:t>
            </a:r>
            <a:endParaRPr lang="en-US" sz="4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26EFB9-25A1-F390-69C2-95117B563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855" y="2498855"/>
            <a:ext cx="3822189" cy="3742762"/>
          </a:xfrm>
        </p:spPr>
        <p:txBody>
          <a:bodyPr>
            <a:normAutofit/>
          </a:bodyPr>
          <a:lstStyle/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Principiu</a:t>
            </a:r>
            <a:r>
              <a:rPr lang="en-US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baz</a:t>
            </a:r>
            <a:r>
              <a:rPr lang="ro-RO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ă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: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 detecție pe bază de imagini</a:t>
            </a:r>
          </a:p>
          <a:p>
            <a:r>
              <a:rPr lang="it-IT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Dezavantaje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: 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>
              <a:buFontTx/>
              <a:buChar char="-"/>
            </a:pPr>
            <a:r>
              <a:rPr lang="it-IT" sz="2000" b="0" dirty="0">
                <a:effectLst/>
                <a:latin typeface="Consolas" panose="020B0609020204030204" pitchFamily="49" charset="0"/>
              </a:rPr>
              <a:t>complexitate computa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ț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ional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ă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 mare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>
              <a:buFontTx/>
              <a:buChar char="-"/>
            </a:pPr>
            <a:r>
              <a:rPr lang="it-IT" sz="2000" b="0" dirty="0">
                <a:effectLst/>
                <a:latin typeface="Consolas" panose="020B0609020204030204" pitchFamily="49" charset="0"/>
              </a:rPr>
              <a:t>neeficiente 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î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n condi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ț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i neprielnice de mediu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59177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35349F-1B5D-17E0-CAAE-45CF2429A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2899" y="537891"/>
            <a:ext cx="3450566" cy="1655483"/>
          </a:xfrm>
        </p:spPr>
        <p:txBody>
          <a:bodyPr anchor="b">
            <a:normAutofit/>
          </a:bodyPr>
          <a:lstStyle/>
          <a:p>
            <a:r>
              <a:rPr lang="en-US" sz="4000" b="0" dirty="0" err="1">
                <a:effectLst/>
              </a:rPr>
              <a:t>Sisteme</a:t>
            </a:r>
            <a:r>
              <a:rPr lang="en-US" sz="4000" b="0" dirty="0">
                <a:effectLst/>
              </a:rPr>
              <a:t> </a:t>
            </a:r>
            <a:r>
              <a:rPr lang="en-US" sz="4000" b="0" dirty="0" err="1">
                <a:effectLst/>
              </a:rPr>
              <a:t>bazate</a:t>
            </a:r>
            <a:r>
              <a:rPr lang="en-US" sz="4000" b="0" dirty="0">
                <a:effectLst/>
              </a:rPr>
              <a:t> pe </a:t>
            </a:r>
            <a:r>
              <a:rPr lang="en-US" sz="4000" b="0" dirty="0" err="1">
                <a:effectLst/>
              </a:rPr>
              <a:t>senzori</a:t>
            </a:r>
            <a:br>
              <a:rPr lang="en-US" sz="2800" b="0" dirty="0">
                <a:effectLst/>
                <a:latin typeface="Consolas" panose="020B0609020204030204" pitchFamily="49" charset="0"/>
              </a:rPr>
            </a:br>
            <a:endParaRPr lang="en-US" sz="2800" dirty="0"/>
          </a:p>
        </p:txBody>
      </p:sp>
      <p:pic>
        <p:nvPicPr>
          <p:cNvPr id="5" name="Picture 4" descr="A picture containing text, screenshot, diagram&#10;&#10;Description automatically generated">
            <a:extLst>
              <a:ext uri="{FF2B5EF4-FFF2-40B4-BE49-F238E27FC236}">
                <a16:creationId xmlns:a16="http://schemas.microsoft.com/office/drawing/2014/main" id="{9CDE919A-DA18-AE9B-5E3C-DFE7040511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9" b="-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A904F-F3F6-A00B-653A-82494EC17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2899" y="2418408"/>
            <a:ext cx="3450566" cy="3540265"/>
          </a:xfrm>
        </p:spPr>
        <p:txBody>
          <a:bodyPr>
            <a:normAutofit/>
          </a:bodyPr>
          <a:lstStyle/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Principiu</a:t>
            </a:r>
            <a:r>
              <a:rPr lang="en-US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baz</a:t>
            </a:r>
            <a:r>
              <a:rPr lang="ro-RO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ă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: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plasarea de senzori în carosabil</a:t>
            </a:r>
          </a:p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Dezavantaje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: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</a:t>
            </a:r>
            <a:r>
              <a:rPr lang="en-US" sz="2000" b="0" dirty="0" err="1">
                <a:effectLst/>
                <a:latin typeface="Consolas" panose="020B0609020204030204" pitchFamily="49" charset="0"/>
              </a:rPr>
              <a:t>costuri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effectLst/>
                <a:latin typeface="Consolas" panose="020B0609020204030204" pitchFamily="49" charset="0"/>
              </a:rPr>
              <a:t>mari</a:t>
            </a:r>
            <a:endParaRPr lang="en-US" sz="2000" b="0" dirty="0">
              <a:effectLst/>
              <a:latin typeface="Consolas" panose="020B0609020204030204" pitchFamily="49" charset="0"/>
            </a:endParaRPr>
          </a:p>
          <a:p>
            <a:endParaRPr lang="en-US" sz="2000" b="0" dirty="0">
              <a:effectLst/>
              <a:latin typeface="Consolas" panose="020B0609020204030204" pitchFamily="49" charset="0"/>
            </a:endParaRPr>
          </a:p>
          <a:p>
            <a:endParaRPr lang="en-US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343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1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F4159-8ACA-9830-C85C-E75F647E7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/>
              <a:t>Sisteme care sincronizeaz</a:t>
            </a:r>
            <a:r>
              <a:rPr lang="ro-RO" sz="4800"/>
              <a:t>ă</a:t>
            </a:r>
            <a:r>
              <a:rPr lang="en-US" sz="4800"/>
              <a:t> traficul</a:t>
            </a:r>
          </a:p>
        </p:txBody>
      </p:sp>
      <p:sp>
        <p:nvSpPr>
          <p:cNvPr id="48" name="Rectangle 2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2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7BF6889F-287B-CC43-A895-BF145ED90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Principiu</a:t>
            </a:r>
            <a:r>
              <a:rPr lang="en-US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baz</a:t>
            </a:r>
            <a:r>
              <a:rPr lang="ro-RO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ă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: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-număr minim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 de opriri/pornir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i</a:t>
            </a:r>
          </a:p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Dezavantaje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: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</a:t>
            </a:r>
            <a:r>
              <a:rPr lang="en-US" sz="2000" b="0" dirty="0" err="1">
                <a:effectLst/>
                <a:latin typeface="Consolas" panose="020B0609020204030204" pitchFamily="49" charset="0"/>
              </a:rPr>
              <a:t>presupune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effectLst/>
                <a:latin typeface="Consolas" panose="020B0609020204030204" pitchFamily="49" charset="0"/>
              </a:rPr>
              <a:t>vitez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ă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 constant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ă a traficului</a:t>
            </a: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-ineficiente la intersecția a două rute principale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Picture 4" descr="A line of cars on a road&#10;&#10;Description automatically generated with low confidence">
            <a:extLst>
              <a:ext uri="{FF2B5EF4-FFF2-40B4-BE49-F238E27FC236}">
                <a16:creationId xmlns:a16="http://schemas.microsoft.com/office/drawing/2014/main" id="{ED4D0B16-ECC5-7D5D-3F61-73D8B1B70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026" y="3234906"/>
            <a:ext cx="5888336" cy="226012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07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10650BA-D090-4A23-98E3-B48BBAEA9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etal tic-tac-toe game pieces">
            <a:extLst>
              <a:ext uri="{FF2B5EF4-FFF2-40B4-BE49-F238E27FC236}">
                <a16:creationId xmlns:a16="http://schemas.microsoft.com/office/drawing/2014/main" id="{FD63948A-6BA9-D9FA-6C4F-0BC388B2E5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30" r="24766" b="-1"/>
          <a:stretch/>
        </p:blipFill>
        <p:spPr>
          <a:xfrm>
            <a:off x="-9527" y="3725"/>
            <a:ext cx="5846165" cy="6850548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FB939B9-73CE-4644-87BB-72AEBF001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9527" y="-6558"/>
            <a:ext cx="6254832" cy="6874766"/>
            <a:chOff x="-9149" y="3725"/>
            <a:chExt cx="6254832" cy="6887203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5F2A0CF-7879-4629-AC2B-4069D77A3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8645"/>
              <a:ext cx="5933139" cy="6387893"/>
            </a:xfrm>
            <a:custGeom>
              <a:avLst/>
              <a:gdLst>
                <a:gd name="connsiteX0" fmla="*/ 5852909 w 5933139"/>
                <a:gd name="connsiteY0" fmla="*/ 2469528 h 6335678"/>
                <a:gd name="connsiteX1" fmla="*/ 5830799 w 5933139"/>
                <a:gd name="connsiteY1" fmla="*/ 2394015 h 6335678"/>
                <a:gd name="connsiteX2" fmla="*/ 5805878 w 5933139"/>
                <a:gd name="connsiteY2" fmla="*/ 2319439 h 6335678"/>
                <a:gd name="connsiteX3" fmla="*/ 5778708 w 5933139"/>
                <a:gd name="connsiteY3" fmla="*/ 2245800 h 6335678"/>
                <a:gd name="connsiteX4" fmla="*/ 5652978 w 5933139"/>
                <a:gd name="connsiteY4" fmla="*/ 1959675 h 6335678"/>
                <a:gd name="connsiteX5" fmla="*/ 5327691 w 5933139"/>
                <a:gd name="connsiteY5" fmla="*/ 1432958 h 6335678"/>
                <a:gd name="connsiteX6" fmla="*/ 4921458 w 5933139"/>
                <a:gd name="connsiteY6" fmla="*/ 973322 h 6335678"/>
                <a:gd name="connsiteX7" fmla="*/ 4450018 w 5933139"/>
                <a:gd name="connsiteY7" fmla="*/ 586764 h 6335678"/>
                <a:gd name="connsiteX8" fmla="*/ 4193311 w 5933139"/>
                <a:gd name="connsiteY8" fmla="*/ 423558 h 6335678"/>
                <a:gd name="connsiteX9" fmla="*/ 3924237 w 5933139"/>
                <a:gd name="connsiteY9" fmla="*/ 281901 h 6335678"/>
                <a:gd name="connsiteX10" fmla="*/ 3352175 w 5933139"/>
                <a:gd name="connsiteY10" fmla="*/ 75786 h 6335678"/>
                <a:gd name="connsiteX11" fmla="*/ 3051997 w 5933139"/>
                <a:gd name="connsiteY11" fmla="*/ 19011 h 6335678"/>
                <a:gd name="connsiteX12" fmla="*/ 2745823 w 5933139"/>
                <a:gd name="connsiteY12" fmla="*/ 86 h 6335678"/>
                <a:gd name="connsiteX13" fmla="*/ 2141720 w 5933139"/>
                <a:gd name="connsiteY13" fmla="*/ 55550 h 6335678"/>
                <a:gd name="connsiteX14" fmla="*/ 1551295 w 5933139"/>
                <a:gd name="connsiteY14" fmla="*/ 216319 h 6335678"/>
                <a:gd name="connsiteX15" fmla="*/ 1001718 w 5933139"/>
                <a:gd name="connsiteY15" fmla="*/ 498134 h 6335678"/>
                <a:gd name="connsiteX16" fmla="*/ 754755 w 5933139"/>
                <a:gd name="connsiteY16" fmla="*/ 685886 h 6335678"/>
                <a:gd name="connsiteX17" fmla="*/ 533462 w 5933139"/>
                <a:gd name="connsiteY17" fmla="*/ 903056 h 6335678"/>
                <a:gd name="connsiteX18" fmla="*/ 0 w 5933139"/>
                <a:gd name="connsiteY18" fmla="*/ 1646568 h 6335678"/>
                <a:gd name="connsiteX19" fmla="*/ 0 w 5933139"/>
                <a:gd name="connsiteY19" fmla="*/ 4709059 h 6335678"/>
                <a:gd name="connsiteX20" fmla="*/ 120671 w 5933139"/>
                <a:gd name="connsiteY20" fmla="*/ 4907491 h 6335678"/>
                <a:gd name="connsiteX21" fmla="*/ 507979 w 5933139"/>
                <a:gd name="connsiteY21" fmla="*/ 5384178 h 6335678"/>
                <a:gd name="connsiteX22" fmla="*/ 972112 w 5933139"/>
                <a:gd name="connsiteY22" fmla="*/ 5778607 h 6335678"/>
                <a:gd name="connsiteX23" fmla="*/ 1229943 w 5933139"/>
                <a:gd name="connsiteY23" fmla="*/ 5939939 h 6335678"/>
                <a:gd name="connsiteX24" fmla="*/ 1502389 w 5933139"/>
                <a:gd name="connsiteY24" fmla="*/ 6073913 h 6335678"/>
                <a:gd name="connsiteX25" fmla="*/ 2673870 w 5933139"/>
                <a:gd name="connsiteY25" fmla="*/ 6333993 h 6335678"/>
                <a:gd name="connsiteX26" fmla="*/ 2749196 w 5933139"/>
                <a:gd name="connsiteY26" fmla="*/ 6335679 h 6335678"/>
                <a:gd name="connsiteX27" fmla="*/ 2787983 w 5933139"/>
                <a:gd name="connsiteY27" fmla="*/ 6335492 h 6335678"/>
                <a:gd name="connsiteX28" fmla="*/ 2826770 w 5933139"/>
                <a:gd name="connsiteY28" fmla="*/ 6334368 h 6335678"/>
                <a:gd name="connsiteX29" fmla="*/ 2981918 w 5933139"/>
                <a:gd name="connsiteY29" fmla="*/ 6319939 h 6335678"/>
                <a:gd name="connsiteX30" fmla="*/ 3285282 w 5933139"/>
                <a:gd name="connsiteY30" fmla="*/ 6241803 h 6335678"/>
                <a:gd name="connsiteX31" fmla="*/ 3566347 w 5933139"/>
                <a:gd name="connsiteY31" fmla="*/ 6104831 h 6335678"/>
                <a:gd name="connsiteX32" fmla="*/ 3818369 w 5933139"/>
                <a:gd name="connsiteY32" fmla="*/ 5926823 h 6335678"/>
                <a:gd name="connsiteX33" fmla="*/ 4044908 w 5933139"/>
                <a:gd name="connsiteY33" fmla="*/ 5726329 h 6335678"/>
                <a:gd name="connsiteX34" fmla="*/ 4151151 w 5933139"/>
                <a:gd name="connsiteY34" fmla="*/ 5622147 h 6335678"/>
                <a:gd name="connsiteX35" fmla="*/ 4253834 w 5933139"/>
                <a:gd name="connsiteY35" fmla="*/ 5516841 h 6335678"/>
                <a:gd name="connsiteX36" fmla="*/ 4452453 w 5933139"/>
                <a:gd name="connsiteY36" fmla="*/ 5306979 h 6335678"/>
                <a:gd name="connsiteX37" fmla="*/ 4548578 w 5933139"/>
                <a:gd name="connsiteY37" fmla="*/ 5202797 h 6335678"/>
                <a:gd name="connsiteX38" fmla="*/ 4596546 w 5933139"/>
                <a:gd name="connsiteY38" fmla="*/ 5151456 h 6335678"/>
                <a:gd name="connsiteX39" fmla="*/ 4643016 w 5933139"/>
                <a:gd name="connsiteY39" fmla="*/ 5103300 h 6335678"/>
                <a:gd name="connsiteX40" fmla="*/ 4739515 w 5933139"/>
                <a:gd name="connsiteY40" fmla="*/ 5013172 h 6335678"/>
                <a:gd name="connsiteX41" fmla="*/ 4842198 w 5933139"/>
                <a:gd name="connsiteY41" fmla="*/ 4930164 h 6335678"/>
                <a:gd name="connsiteX42" fmla="*/ 5071360 w 5933139"/>
                <a:gd name="connsiteY42" fmla="*/ 4780449 h 6335678"/>
                <a:gd name="connsiteX43" fmla="*/ 5332001 w 5933139"/>
                <a:gd name="connsiteY43" fmla="*/ 4615932 h 6335678"/>
                <a:gd name="connsiteX44" fmla="*/ 5397396 w 5933139"/>
                <a:gd name="connsiteY44" fmla="*/ 4563655 h 6335678"/>
                <a:gd name="connsiteX45" fmla="*/ 5459417 w 5933139"/>
                <a:gd name="connsiteY45" fmla="*/ 4505380 h 6335678"/>
                <a:gd name="connsiteX46" fmla="*/ 5567159 w 5933139"/>
                <a:gd name="connsiteY46" fmla="*/ 4374029 h 6335678"/>
                <a:gd name="connsiteX47" fmla="*/ 5651292 w 5933139"/>
                <a:gd name="connsiteY47" fmla="*/ 4231810 h 6335678"/>
                <a:gd name="connsiteX48" fmla="*/ 5716686 w 5933139"/>
                <a:gd name="connsiteY48" fmla="*/ 4085655 h 6335678"/>
                <a:gd name="connsiteX49" fmla="*/ 5820681 w 5933139"/>
                <a:gd name="connsiteY49" fmla="*/ 3791848 h 6335678"/>
                <a:gd name="connsiteX50" fmla="*/ 5898629 w 5933139"/>
                <a:gd name="connsiteY50" fmla="*/ 3487922 h 6335678"/>
                <a:gd name="connsiteX51" fmla="*/ 5932170 w 5933139"/>
                <a:gd name="connsiteY51" fmla="*/ 3174066 h 6335678"/>
                <a:gd name="connsiteX52" fmla="*/ 5872209 w 5933139"/>
                <a:gd name="connsiteY52" fmla="*/ 2545978 h 6335678"/>
                <a:gd name="connsiteX53" fmla="*/ 5852909 w 5933139"/>
                <a:gd name="connsiteY53" fmla="*/ 2469528 h 6335678"/>
                <a:gd name="connsiteX54" fmla="*/ 5507386 w 5933139"/>
                <a:gd name="connsiteY54" fmla="*/ 3724580 h 6335678"/>
                <a:gd name="connsiteX55" fmla="*/ 5453609 w 5933139"/>
                <a:gd name="connsiteY55" fmla="*/ 3989906 h 6335678"/>
                <a:gd name="connsiteX56" fmla="*/ 5344181 w 5933139"/>
                <a:gd name="connsiteY56" fmla="*/ 4220380 h 6335678"/>
                <a:gd name="connsiteX57" fmla="*/ 5171419 w 5933139"/>
                <a:gd name="connsiteY57" fmla="*/ 4388644 h 6335678"/>
                <a:gd name="connsiteX58" fmla="*/ 5057868 w 5933139"/>
                <a:gd name="connsiteY58" fmla="*/ 4453851 h 6335678"/>
                <a:gd name="connsiteX59" fmla="*/ 4930265 w 5933139"/>
                <a:gd name="connsiteY59" fmla="*/ 4516810 h 6335678"/>
                <a:gd name="connsiteX60" fmla="*/ 4660067 w 5933139"/>
                <a:gd name="connsiteY60" fmla="*/ 4664276 h 6335678"/>
                <a:gd name="connsiteX61" fmla="*/ 4408794 w 5933139"/>
                <a:gd name="connsiteY61" fmla="*/ 4857836 h 6335678"/>
                <a:gd name="connsiteX62" fmla="*/ 4352207 w 5933139"/>
                <a:gd name="connsiteY62" fmla="*/ 4911988 h 6335678"/>
                <a:gd name="connsiteX63" fmla="*/ 4299366 w 5933139"/>
                <a:gd name="connsiteY63" fmla="*/ 4965390 h 6335678"/>
                <a:gd name="connsiteX64" fmla="*/ 4197621 w 5933139"/>
                <a:gd name="connsiteY64" fmla="*/ 5074257 h 6335678"/>
                <a:gd name="connsiteX65" fmla="*/ 4008744 w 5933139"/>
                <a:gd name="connsiteY65" fmla="*/ 5297985 h 6335678"/>
                <a:gd name="connsiteX66" fmla="*/ 3917304 w 5933139"/>
                <a:gd name="connsiteY66" fmla="*/ 5409100 h 6335678"/>
                <a:gd name="connsiteX67" fmla="*/ 3826052 w 5933139"/>
                <a:gd name="connsiteY67" fmla="*/ 5518153 h 6335678"/>
                <a:gd name="connsiteX68" fmla="*/ 3637925 w 5933139"/>
                <a:gd name="connsiteY68" fmla="*/ 5725017 h 6335678"/>
                <a:gd name="connsiteX69" fmla="*/ 3433497 w 5933139"/>
                <a:gd name="connsiteY69" fmla="*/ 5906586 h 6335678"/>
                <a:gd name="connsiteX70" fmla="*/ 3204522 w 5933139"/>
                <a:gd name="connsiteY70" fmla="*/ 6046744 h 6335678"/>
                <a:gd name="connsiteX71" fmla="*/ 2950439 w 5933139"/>
                <a:gd name="connsiteY71" fmla="*/ 6129190 h 6335678"/>
                <a:gd name="connsiteX72" fmla="*/ 2816839 w 5933139"/>
                <a:gd name="connsiteY72" fmla="*/ 6146428 h 6335678"/>
                <a:gd name="connsiteX73" fmla="*/ 2749009 w 5933139"/>
                <a:gd name="connsiteY73" fmla="*/ 6149051 h 6335678"/>
                <a:gd name="connsiteX74" fmla="*/ 2678930 w 5933139"/>
                <a:gd name="connsiteY74" fmla="*/ 6148677 h 6335678"/>
                <a:gd name="connsiteX75" fmla="*/ 2125793 w 5933139"/>
                <a:gd name="connsiteY75" fmla="*/ 6065481 h 6335678"/>
                <a:gd name="connsiteX76" fmla="*/ 1610506 w 5933139"/>
                <a:gd name="connsiteY76" fmla="*/ 5851310 h 6335678"/>
                <a:gd name="connsiteX77" fmla="*/ 1373099 w 5933139"/>
                <a:gd name="connsiteY77" fmla="*/ 5706279 h 6335678"/>
                <a:gd name="connsiteX78" fmla="*/ 1315949 w 5933139"/>
                <a:gd name="connsiteY78" fmla="*/ 5666743 h 6335678"/>
                <a:gd name="connsiteX79" fmla="*/ 1259923 w 5933139"/>
                <a:gd name="connsiteY79" fmla="*/ 5625894 h 6335678"/>
                <a:gd name="connsiteX80" fmla="*/ 1204647 w 5933139"/>
                <a:gd name="connsiteY80" fmla="*/ 5583922 h 6335678"/>
                <a:gd name="connsiteX81" fmla="*/ 1150308 w 5933139"/>
                <a:gd name="connsiteY81" fmla="*/ 5540826 h 6335678"/>
                <a:gd name="connsiteX82" fmla="*/ 751569 w 5933139"/>
                <a:gd name="connsiteY82" fmla="*/ 5158015 h 6335678"/>
                <a:gd name="connsiteX83" fmla="*/ 663315 w 5933139"/>
                <a:gd name="connsiteY83" fmla="*/ 5052146 h 6335678"/>
                <a:gd name="connsiteX84" fmla="*/ 580869 w 5933139"/>
                <a:gd name="connsiteY84" fmla="*/ 4942718 h 6335678"/>
                <a:gd name="connsiteX85" fmla="*/ 432279 w 5933139"/>
                <a:gd name="connsiteY85" fmla="*/ 4713369 h 6335678"/>
                <a:gd name="connsiteX86" fmla="*/ 205553 w 5933139"/>
                <a:gd name="connsiteY86" fmla="*/ 4219443 h 6335678"/>
                <a:gd name="connsiteX87" fmla="*/ 79448 w 5933139"/>
                <a:gd name="connsiteY87" fmla="*/ 3693850 h 6335678"/>
                <a:gd name="connsiteX88" fmla="*/ 53590 w 5933139"/>
                <a:gd name="connsiteY88" fmla="*/ 3425339 h 6335678"/>
                <a:gd name="connsiteX89" fmla="*/ 49655 w 5933139"/>
                <a:gd name="connsiteY89" fmla="*/ 3155890 h 6335678"/>
                <a:gd name="connsiteX90" fmla="*/ 67830 w 5933139"/>
                <a:gd name="connsiteY90" fmla="*/ 2886817 h 6335678"/>
                <a:gd name="connsiteX91" fmla="*/ 108679 w 5933139"/>
                <a:gd name="connsiteY91" fmla="*/ 2619992 h 6335678"/>
                <a:gd name="connsiteX92" fmla="*/ 263077 w 5933139"/>
                <a:gd name="connsiteY92" fmla="*/ 2101520 h 6335678"/>
                <a:gd name="connsiteX93" fmla="*/ 837575 w 5933139"/>
                <a:gd name="connsiteY93" fmla="*/ 1186370 h 6335678"/>
                <a:gd name="connsiteX94" fmla="*/ 1031698 w 5933139"/>
                <a:gd name="connsiteY94" fmla="*/ 996932 h 6335678"/>
                <a:gd name="connsiteX95" fmla="*/ 1236688 w 5933139"/>
                <a:gd name="connsiteY95" fmla="*/ 819298 h 6335678"/>
                <a:gd name="connsiteX96" fmla="*/ 1687143 w 5933139"/>
                <a:gd name="connsiteY96" fmla="*/ 511438 h 6335678"/>
                <a:gd name="connsiteX97" fmla="*/ 2196246 w 5933139"/>
                <a:gd name="connsiteY97" fmla="*/ 300639 h 6335678"/>
                <a:gd name="connsiteX98" fmla="*/ 2745823 w 5933139"/>
                <a:gd name="connsiteY98" fmla="*/ 229248 h 6335678"/>
                <a:gd name="connsiteX99" fmla="*/ 3019206 w 5933139"/>
                <a:gd name="connsiteY99" fmla="*/ 252108 h 6335678"/>
                <a:gd name="connsiteX100" fmla="*/ 3288092 w 5933139"/>
                <a:gd name="connsiteY100" fmla="*/ 313006 h 6335678"/>
                <a:gd name="connsiteX101" fmla="*/ 3548172 w 5933139"/>
                <a:gd name="connsiteY101" fmla="*/ 407069 h 6335678"/>
                <a:gd name="connsiteX102" fmla="*/ 3611505 w 5933139"/>
                <a:gd name="connsiteY102" fmla="*/ 435176 h 6335678"/>
                <a:gd name="connsiteX103" fmla="*/ 3674089 w 5933139"/>
                <a:gd name="connsiteY103" fmla="*/ 464968 h 6335678"/>
                <a:gd name="connsiteX104" fmla="*/ 3735736 w 5933139"/>
                <a:gd name="connsiteY104" fmla="*/ 496823 h 6335678"/>
                <a:gd name="connsiteX105" fmla="*/ 3796634 w 5933139"/>
                <a:gd name="connsiteY105" fmla="*/ 530176 h 6335678"/>
                <a:gd name="connsiteX106" fmla="*/ 4251585 w 5933139"/>
                <a:gd name="connsiteY106" fmla="*/ 847405 h 6335678"/>
                <a:gd name="connsiteX107" fmla="*/ 4644515 w 5933139"/>
                <a:gd name="connsiteY107" fmla="*/ 1236775 h 6335678"/>
                <a:gd name="connsiteX108" fmla="*/ 4816527 w 5933139"/>
                <a:gd name="connsiteY108" fmla="*/ 1451883 h 6335678"/>
                <a:gd name="connsiteX109" fmla="*/ 4970738 w 5933139"/>
                <a:gd name="connsiteY109" fmla="*/ 1678610 h 6335678"/>
                <a:gd name="connsiteX110" fmla="*/ 5223885 w 5933139"/>
                <a:gd name="connsiteY110" fmla="*/ 2159232 h 6335678"/>
                <a:gd name="connsiteX111" fmla="*/ 5395709 w 5933139"/>
                <a:gd name="connsiteY111" fmla="*/ 2666087 h 6335678"/>
                <a:gd name="connsiteX112" fmla="*/ 5458855 w 5933139"/>
                <a:gd name="connsiteY112" fmla="*/ 2924292 h 6335678"/>
                <a:gd name="connsiteX113" fmla="*/ 5499142 w 5933139"/>
                <a:gd name="connsiteY113" fmla="*/ 3186995 h 6335678"/>
                <a:gd name="connsiteX114" fmla="*/ 5516755 w 5933139"/>
                <a:gd name="connsiteY114" fmla="*/ 3454007 h 6335678"/>
                <a:gd name="connsiteX115" fmla="*/ 5507386 w 5933139"/>
                <a:gd name="connsiteY115" fmla="*/ 3724580 h 633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5933139" h="6335678">
                  <a:moveTo>
                    <a:pt x="5852909" y="2469528"/>
                  </a:moveTo>
                  <a:lnTo>
                    <a:pt x="5830799" y="2394015"/>
                  </a:lnTo>
                  <a:lnTo>
                    <a:pt x="5805878" y="2319439"/>
                  </a:lnTo>
                  <a:cubicBezTo>
                    <a:pt x="5797446" y="2294705"/>
                    <a:pt x="5787890" y="2270346"/>
                    <a:pt x="5778708" y="2245800"/>
                  </a:cubicBezTo>
                  <a:cubicBezTo>
                    <a:pt x="5740858" y="2148364"/>
                    <a:pt x="5699073" y="2052614"/>
                    <a:pt x="5652978" y="1959675"/>
                  </a:cubicBezTo>
                  <a:cubicBezTo>
                    <a:pt x="5559664" y="1773985"/>
                    <a:pt x="5450986" y="1597663"/>
                    <a:pt x="5327691" y="1432958"/>
                  </a:cubicBezTo>
                  <a:cubicBezTo>
                    <a:pt x="5204960" y="1268067"/>
                    <a:pt x="5068362" y="1114980"/>
                    <a:pt x="4921458" y="973322"/>
                  </a:cubicBezTo>
                  <a:cubicBezTo>
                    <a:pt x="4774742" y="831665"/>
                    <a:pt x="4616408" y="703125"/>
                    <a:pt x="4450018" y="586764"/>
                  </a:cubicBezTo>
                  <a:cubicBezTo>
                    <a:pt x="4366822" y="528489"/>
                    <a:pt x="4281003" y="474337"/>
                    <a:pt x="4193311" y="423558"/>
                  </a:cubicBezTo>
                  <a:cubicBezTo>
                    <a:pt x="4105806" y="372404"/>
                    <a:pt x="4015865" y="325560"/>
                    <a:pt x="3924237" y="281901"/>
                  </a:cubicBezTo>
                  <a:cubicBezTo>
                    <a:pt x="3740983" y="195333"/>
                    <a:pt x="3549483" y="125067"/>
                    <a:pt x="3352175" y="75786"/>
                  </a:cubicBezTo>
                  <a:cubicBezTo>
                    <a:pt x="3253428" y="51240"/>
                    <a:pt x="3153368" y="31565"/>
                    <a:pt x="3051997" y="19011"/>
                  </a:cubicBezTo>
                  <a:cubicBezTo>
                    <a:pt x="2950814" y="5895"/>
                    <a:pt x="2848506" y="-851"/>
                    <a:pt x="2745823" y="86"/>
                  </a:cubicBezTo>
                  <a:cubicBezTo>
                    <a:pt x="2543643" y="1585"/>
                    <a:pt x="2341838" y="20135"/>
                    <a:pt x="2141720" y="55550"/>
                  </a:cubicBezTo>
                  <a:cubicBezTo>
                    <a:pt x="1941976" y="91339"/>
                    <a:pt x="1743356" y="143055"/>
                    <a:pt x="1551295" y="216319"/>
                  </a:cubicBezTo>
                  <a:cubicBezTo>
                    <a:pt x="1359233" y="289396"/>
                    <a:pt x="1173917" y="383459"/>
                    <a:pt x="1001718" y="498134"/>
                  </a:cubicBezTo>
                  <a:cubicBezTo>
                    <a:pt x="915712" y="555659"/>
                    <a:pt x="832141" y="617119"/>
                    <a:pt x="754755" y="685886"/>
                  </a:cubicBezTo>
                  <a:cubicBezTo>
                    <a:pt x="677555" y="754841"/>
                    <a:pt x="604666" y="828293"/>
                    <a:pt x="533462" y="903056"/>
                  </a:cubicBezTo>
                  <a:cubicBezTo>
                    <a:pt x="323413" y="1125660"/>
                    <a:pt x="143906" y="1376370"/>
                    <a:pt x="0" y="1646568"/>
                  </a:cubicBezTo>
                  <a:lnTo>
                    <a:pt x="0" y="4709059"/>
                  </a:lnTo>
                  <a:cubicBezTo>
                    <a:pt x="37850" y="4776702"/>
                    <a:pt x="78136" y="4843033"/>
                    <a:pt x="120671" y="4907491"/>
                  </a:cubicBezTo>
                  <a:cubicBezTo>
                    <a:pt x="234034" y="5078941"/>
                    <a:pt x="365198" y="5239336"/>
                    <a:pt x="507979" y="5384178"/>
                  </a:cubicBezTo>
                  <a:cubicBezTo>
                    <a:pt x="650948" y="5529395"/>
                    <a:pt x="805909" y="5662059"/>
                    <a:pt x="972112" y="5778607"/>
                  </a:cubicBezTo>
                  <a:cubicBezTo>
                    <a:pt x="1055308" y="5836881"/>
                    <a:pt x="1141314" y="5890846"/>
                    <a:pt x="1229943" y="5939939"/>
                  </a:cubicBezTo>
                  <a:cubicBezTo>
                    <a:pt x="1318385" y="5989406"/>
                    <a:pt x="1409450" y="6033815"/>
                    <a:pt x="1502389" y="6073913"/>
                  </a:cubicBezTo>
                  <a:cubicBezTo>
                    <a:pt x="1874145" y="6233559"/>
                    <a:pt x="2272884" y="6320689"/>
                    <a:pt x="2673870" y="6333993"/>
                  </a:cubicBezTo>
                  <a:lnTo>
                    <a:pt x="2749196" y="6335679"/>
                  </a:lnTo>
                  <a:lnTo>
                    <a:pt x="2787983" y="6335492"/>
                  </a:lnTo>
                  <a:lnTo>
                    <a:pt x="2826770" y="6334368"/>
                  </a:lnTo>
                  <a:cubicBezTo>
                    <a:pt x="2878486" y="6332494"/>
                    <a:pt x="2930390" y="6327247"/>
                    <a:pt x="2981918" y="6319939"/>
                  </a:cubicBezTo>
                  <a:cubicBezTo>
                    <a:pt x="3085163" y="6304949"/>
                    <a:pt x="3187096" y="6278529"/>
                    <a:pt x="3285282" y="6241803"/>
                  </a:cubicBezTo>
                  <a:cubicBezTo>
                    <a:pt x="3383467" y="6205265"/>
                    <a:pt x="3477530" y="6158608"/>
                    <a:pt x="3566347" y="6104831"/>
                  </a:cubicBezTo>
                  <a:cubicBezTo>
                    <a:pt x="3655164" y="6051053"/>
                    <a:pt x="3739109" y="5990905"/>
                    <a:pt x="3818369" y="5926823"/>
                  </a:cubicBezTo>
                  <a:cubicBezTo>
                    <a:pt x="3897630" y="5862739"/>
                    <a:pt x="3973143" y="5795471"/>
                    <a:pt x="4044908" y="5726329"/>
                  </a:cubicBezTo>
                  <a:cubicBezTo>
                    <a:pt x="4080884" y="5691852"/>
                    <a:pt x="4116299" y="5656999"/>
                    <a:pt x="4151151" y="5622147"/>
                  </a:cubicBezTo>
                  <a:cubicBezTo>
                    <a:pt x="4185816" y="5586920"/>
                    <a:pt x="4220106" y="5552068"/>
                    <a:pt x="4253834" y="5516841"/>
                  </a:cubicBezTo>
                  <a:cubicBezTo>
                    <a:pt x="4321289" y="5446388"/>
                    <a:pt x="4387808" y="5376871"/>
                    <a:pt x="4452453" y="5306979"/>
                  </a:cubicBezTo>
                  <a:lnTo>
                    <a:pt x="4548578" y="5202797"/>
                  </a:lnTo>
                  <a:lnTo>
                    <a:pt x="4596546" y="5151456"/>
                  </a:lnTo>
                  <a:cubicBezTo>
                    <a:pt x="4612661" y="5134592"/>
                    <a:pt x="4627276" y="5119040"/>
                    <a:pt x="4643016" y="5103300"/>
                  </a:cubicBezTo>
                  <a:cubicBezTo>
                    <a:pt x="4674308" y="5072196"/>
                    <a:pt x="4706162" y="5041841"/>
                    <a:pt x="4739515" y="5013172"/>
                  </a:cubicBezTo>
                  <a:cubicBezTo>
                    <a:pt x="4772493" y="4984128"/>
                    <a:pt x="4806596" y="4956397"/>
                    <a:pt x="4842198" y="4930164"/>
                  </a:cubicBezTo>
                  <a:cubicBezTo>
                    <a:pt x="4913026" y="4876949"/>
                    <a:pt x="4988914" y="4828980"/>
                    <a:pt x="5071360" y="4780449"/>
                  </a:cubicBezTo>
                  <a:cubicBezTo>
                    <a:pt x="5153243" y="4731544"/>
                    <a:pt x="5243372" y="4682076"/>
                    <a:pt x="5332001" y="4615932"/>
                  </a:cubicBezTo>
                  <a:cubicBezTo>
                    <a:pt x="5354111" y="4599443"/>
                    <a:pt x="5376035" y="4582205"/>
                    <a:pt x="5397396" y="4563655"/>
                  </a:cubicBezTo>
                  <a:cubicBezTo>
                    <a:pt x="5418757" y="4545104"/>
                    <a:pt x="5439368" y="4525617"/>
                    <a:pt x="5459417" y="4505380"/>
                  </a:cubicBezTo>
                  <a:cubicBezTo>
                    <a:pt x="5499329" y="4464719"/>
                    <a:pt x="5535493" y="4420311"/>
                    <a:pt x="5567159" y="4374029"/>
                  </a:cubicBezTo>
                  <a:cubicBezTo>
                    <a:pt x="5599388" y="4328121"/>
                    <a:pt x="5626558" y="4279965"/>
                    <a:pt x="5651292" y="4231810"/>
                  </a:cubicBezTo>
                  <a:cubicBezTo>
                    <a:pt x="5675651" y="4183466"/>
                    <a:pt x="5697012" y="4134561"/>
                    <a:pt x="5716686" y="4085655"/>
                  </a:cubicBezTo>
                  <a:cubicBezTo>
                    <a:pt x="5756223" y="3987845"/>
                    <a:pt x="5789576" y="3891158"/>
                    <a:pt x="5820681" y="3791848"/>
                  </a:cubicBezTo>
                  <a:cubicBezTo>
                    <a:pt x="5851972" y="3692726"/>
                    <a:pt x="5878955" y="3591167"/>
                    <a:pt x="5898629" y="3487922"/>
                  </a:cubicBezTo>
                  <a:cubicBezTo>
                    <a:pt x="5918116" y="3384490"/>
                    <a:pt x="5929172" y="3279372"/>
                    <a:pt x="5932170" y="3174066"/>
                  </a:cubicBezTo>
                  <a:cubicBezTo>
                    <a:pt x="5937604" y="2963454"/>
                    <a:pt x="5920552" y="2750968"/>
                    <a:pt x="5872209" y="2545978"/>
                  </a:cubicBezTo>
                  <a:cubicBezTo>
                    <a:pt x="5865838" y="2520307"/>
                    <a:pt x="5860029" y="2494637"/>
                    <a:pt x="5852909" y="2469528"/>
                  </a:cubicBezTo>
                  <a:close/>
                  <a:moveTo>
                    <a:pt x="5507386" y="3724580"/>
                  </a:moveTo>
                  <a:cubicBezTo>
                    <a:pt x="5497830" y="3814521"/>
                    <a:pt x="5480591" y="3905586"/>
                    <a:pt x="5453609" y="3989906"/>
                  </a:cubicBezTo>
                  <a:cubicBezTo>
                    <a:pt x="5426439" y="4074413"/>
                    <a:pt x="5390088" y="4152924"/>
                    <a:pt x="5344181" y="4220380"/>
                  </a:cubicBezTo>
                  <a:cubicBezTo>
                    <a:pt x="5297898" y="4287835"/>
                    <a:pt x="5241311" y="4342549"/>
                    <a:pt x="5171419" y="4388644"/>
                  </a:cubicBezTo>
                  <a:cubicBezTo>
                    <a:pt x="5136755" y="4411879"/>
                    <a:pt x="5098342" y="4433052"/>
                    <a:pt x="5057868" y="4453851"/>
                  </a:cubicBezTo>
                  <a:cubicBezTo>
                    <a:pt x="5017395" y="4474837"/>
                    <a:pt x="4974298" y="4495449"/>
                    <a:pt x="4930265" y="4516810"/>
                  </a:cubicBezTo>
                  <a:cubicBezTo>
                    <a:pt x="4841823" y="4559719"/>
                    <a:pt x="4748696" y="4607126"/>
                    <a:pt x="4660067" y="4664276"/>
                  </a:cubicBezTo>
                  <a:cubicBezTo>
                    <a:pt x="4571251" y="4721238"/>
                    <a:pt x="4486181" y="4786071"/>
                    <a:pt x="4408794" y="4857836"/>
                  </a:cubicBezTo>
                  <a:cubicBezTo>
                    <a:pt x="4389682" y="4875637"/>
                    <a:pt x="4370008" y="4894375"/>
                    <a:pt x="4352207" y="4911988"/>
                  </a:cubicBezTo>
                  <a:lnTo>
                    <a:pt x="4299366" y="4965390"/>
                  </a:lnTo>
                  <a:cubicBezTo>
                    <a:pt x="4264514" y="5001179"/>
                    <a:pt x="4230599" y="5037531"/>
                    <a:pt x="4197621" y="5074257"/>
                  </a:cubicBezTo>
                  <a:cubicBezTo>
                    <a:pt x="4131664" y="5147896"/>
                    <a:pt x="4070204" y="5223784"/>
                    <a:pt x="4008744" y="5297985"/>
                  </a:cubicBezTo>
                  <a:lnTo>
                    <a:pt x="3917304" y="5409100"/>
                  </a:lnTo>
                  <a:cubicBezTo>
                    <a:pt x="3886949" y="5446013"/>
                    <a:pt x="3856782" y="5482364"/>
                    <a:pt x="3826052" y="5518153"/>
                  </a:cubicBezTo>
                  <a:cubicBezTo>
                    <a:pt x="3764592" y="5589544"/>
                    <a:pt x="3702758" y="5659435"/>
                    <a:pt x="3637925" y="5725017"/>
                  </a:cubicBezTo>
                  <a:cubicBezTo>
                    <a:pt x="3573093" y="5790412"/>
                    <a:pt x="3505637" y="5852059"/>
                    <a:pt x="3433497" y="5906586"/>
                  </a:cubicBezTo>
                  <a:cubicBezTo>
                    <a:pt x="3361544" y="5961112"/>
                    <a:pt x="3285469" y="6009268"/>
                    <a:pt x="3204522" y="6046744"/>
                  </a:cubicBezTo>
                  <a:cubicBezTo>
                    <a:pt x="3123763" y="6084594"/>
                    <a:pt x="3038506" y="6112513"/>
                    <a:pt x="2950439" y="6129190"/>
                  </a:cubicBezTo>
                  <a:cubicBezTo>
                    <a:pt x="2906405" y="6137809"/>
                    <a:pt x="2861810" y="6143055"/>
                    <a:pt x="2816839" y="6146428"/>
                  </a:cubicBezTo>
                  <a:cubicBezTo>
                    <a:pt x="2794354" y="6147927"/>
                    <a:pt x="2771681" y="6148677"/>
                    <a:pt x="2749009" y="6149051"/>
                  </a:cubicBezTo>
                  <a:lnTo>
                    <a:pt x="2678930" y="6148677"/>
                  </a:lnTo>
                  <a:cubicBezTo>
                    <a:pt x="2491927" y="6144367"/>
                    <a:pt x="2305675" y="6116260"/>
                    <a:pt x="2125793" y="6065481"/>
                  </a:cubicBezTo>
                  <a:cubicBezTo>
                    <a:pt x="1945911" y="6014515"/>
                    <a:pt x="1773524" y="5940501"/>
                    <a:pt x="1610506" y="5851310"/>
                  </a:cubicBezTo>
                  <a:cubicBezTo>
                    <a:pt x="1528997" y="5806714"/>
                    <a:pt x="1449924" y="5757808"/>
                    <a:pt x="1373099" y="5706279"/>
                  </a:cubicBezTo>
                  <a:lnTo>
                    <a:pt x="1315949" y="5666743"/>
                  </a:lnTo>
                  <a:lnTo>
                    <a:pt x="1259923" y="5625894"/>
                  </a:lnTo>
                  <a:lnTo>
                    <a:pt x="1204647" y="5583922"/>
                  </a:lnTo>
                  <a:cubicBezTo>
                    <a:pt x="1186284" y="5569869"/>
                    <a:pt x="1168483" y="5555066"/>
                    <a:pt x="1150308" y="5540826"/>
                  </a:cubicBezTo>
                  <a:cubicBezTo>
                    <a:pt x="1006402" y="5424839"/>
                    <a:pt x="872615" y="5296860"/>
                    <a:pt x="751569" y="5158015"/>
                  </a:cubicBezTo>
                  <a:cubicBezTo>
                    <a:pt x="721214" y="5123350"/>
                    <a:pt x="691983" y="5087935"/>
                    <a:pt x="663315" y="5052146"/>
                  </a:cubicBezTo>
                  <a:cubicBezTo>
                    <a:pt x="635021" y="5016170"/>
                    <a:pt x="607289" y="4980006"/>
                    <a:pt x="580869" y="4942718"/>
                  </a:cubicBezTo>
                  <a:cubicBezTo>
                    <a:pt x="527654" y="4868517"/>
                    <a:pt x="478186" y="4791880"/>
                    <a:pt x="432279" y="4713369"/>
                  </a:cubicBezTo>
                  <a:cubicBezTo>
                    <a:pt x="340651" y="4556159"/>
                    <a:pt x="264764" y="4390330"/>
                    <a:pt x="205553" y="4219443"/>
                  </a:cubicBezTo>
                  <a:cubicBezTo>
                    <a:pt x="146154" y="4048555"/>
                    <a:pt x="104369" y="3872045"/>
                    <a:pt x="79448" y="3693850"/>
                  </a:cubicBezTo>
                  <a:cubicBezTo>
                    <a:pt x="67268" y="3604659"/>
                    <a:pt x="58087" y="3515092"/>
                    <a:pt x="53590" y="3425339"/>
                  </a:cubicBezTo>
                  <a:cubicBezTo>
                    <a:pt x="47969" y="3335585"/>
                    <a:pt x="47406" y="3245644"/>
                    <a:pt x="49655" y="3155890"/>
                  </a:cubicBezTo>
                  <a:cubicBezTo>
                    <a:pt x="52278" y="3066137"/>
                    <a:pt x="58274" y="2976383"/>
                    <a:pt x="67830" y="2886817"/>
                  </a:cubicBezTo>
                  <a:cubicBezTo>
                    <a:pt x="77761" y="2797438"/>
                    <a:pt x="91253" y="2708246"/>
                    <a:pt x="108679" y="2619992"/>
                  </a:cubicBezTo>
                  <a:cubicBezTo>
                    <a:pt x="143906" y="2443108"/>
                    <a:pt x="195809" y="2269409"/>
                    <a:pt x="263077" y="2101520"/>
                  </a:cubicBezTo>
                  <a:cubicBezTo>
                    <a:pt x="397614" y="1765740"/>
                    <a:pt x="593048" y="1453382"/>
                    <a:pt x="837575" y="1186370"/>
                  </a:cubicBezTo>
                  <a:cubicBezTo>
                    <a:pt x="898473" y="1119289"/>
                    <a:pt x="964242" y="1056893"/>
                    <a:pt x="1031698" y="996932"/>
                  </a:cubicBezTo>
                  <a:cubicBezTo>
                    <a:pt x="1099154" y="936784"/>
                    <a:pt x="1166235" y="876261"/>
                    <a:pt x="1236688" y="819298"/>
                  </a:cubicBezTo>
                  <a:cubicBezTo>
                    <a:pt x="1377221" y="704999"/>
                    <a:pt x="1526935" y="600442"/>
                    <a:pt x="1687143" y="511438"/>
                  </a:cubicBezTo>
                  <a:cubicBezTo>
                    <a:pt x="1847163" y="422621"/>
                    <a:pt x="2017676" y="348795"/>
                    <a:pt x="2196246" y="300639"/>
                  </a:cubicBezTo>
                  <a:cubicBezTo>
                    <a:pt x="2374629" y="251921"/>
                    <a:pt x="2560320" y="227749"/>
                    <a:pt x="2745823" y="229248"/>
                  </a:cubicBezTo>
                  <a:cubicBezTo>
                    <a:pt x="2837076" y="230372"/>
                    <a:pt x="2928516" y="238055"/>
                    <a:pt x="3019206" y="252108"/>
                  </a:cubicBezTo>
                  <a:cubicBezTo>
                    <a:pt x="3109710" y="266724"/>
                    <a:pt x="3199650" y="286773"/>
                    <a:pt x="3288092" y="313006"/>
                  </a:cubicBezTo>
                  <a:cubicBezTo>
                    <a:pt x="3376347" y="339426"/>
                    <a:pt x="3463477" y="370343"/>
                    <a:pt x="3548172" y="407069"/>
                  </a:cubicBezTo>
                  <a:cubicBezTo>
                    <a:pt x="3569345" y="416438"/>
                    <a:pt x="3590519" y="425432"/>
                    <a:pt x="3611505" y="435176"/>
                  </a:cubicBezTo>
                  <a:lnTo>
                    <a:pt x="3674089" y="464968"/>
                  </a:lnTo>
                  <a:lnTo>
                    <a:pt x="3735736" y="496823"/>
                  </a:lnTo>
                  <a:cubicBezTo>
                    <a:pt x="3756160" y="507690"/>
                    <a:pt x="3776397" y="519120"/>
                    <a:pt x="3796634" y="530176"/>
                  </a:cubicBezTo>
                  <a:cubicBezTo>
                    <a:pt x="3957965" y="621054"/>
                    <a:pt x="4110303" y="728046"/>
                    <a:pt x="4251585" y="847405"/>
                  </a:cubicBezTo>
                  <a:cubicBezTo>
                    <a:pt x="4393242" y="966390"/>
                    <a:pt x="4524781" y="1096991"/>
                    <a:pt x="4644515" y="1236775"/>
                  </a:cubicBezTo>
                  <a:cubicBezTo>
                    <a:pt x="4704663" y="1306479"/>
                    <a:pt x="4762375" y="1378057"/>
                    <a:pt x="4816527" y="1451883"/>
                  </a:cubicBezTo>
                  <a:cubicBezTo>
                    <a:pt x="4870679" y="1525897"/>
                    <a:pt x="4922020" y="1601598"/>
                    <a:pt x="4970738" y="1678610"/>
                  </a:cubicBezTo>
                  <a:cubicBezTo>
                    <a:pt x="5067799" y="1833008"/>
                    <a:pt x="5152494" y="1993965"/>
                    <a:pt x="5223885" y="2159232"/>
                  </a:cubicBezTo>
                  <a:cubicBezTo>
                    <a:pt x="5295275" y="2324686"/>
                    <a:pt x="5349615" y="2495199"/>
                    <a:pt x="5395709" y="2666087"/>
                  </a:cubicBezTo>
                  <a:cubicBezTo>
                    <a:pt x="5418757" y="2751718"/>
                    <a:pt x="5440680" y="2837537"/>
                    <a:pt x="5458855" y="2924292"/>
                  </a:cubicBezTo>
                  <a:cubicBezTo>
                    <a:pt x="5477406" y="3011048"/>
                    <a:pt x="5490522" y="3098740"/>
                    <a:pt x="5499142" y="3186995"/>
                  </a:cubicBezTo>
                  <a:cubicBezTo>
                    <a:pt x="5507761" y="3275250"/>
                    <a:pt x="5513944" y="3364254"/>
                    <a:pt x="5516755" y="3454007"/>
                  </a:cubicBezTo>
                  <a:cubicBezTo>
                    <a:pt x="5518629" y="3543761"/>
                    <a:pt x="5516755" y="3634264"/>
                    <a:pt x="5507386" y="372458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7E50BFD-51AC-4ACE-820C-A285E6672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41478"/>
              <a:ext cx="5953893" cy="6434152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317011 w 5953893"/>
                <a:gd name="connsiteY8" fmla="*/ 3797009 h 6434152"/>
                <a:gd name="connsiteX9" fmla="*/ 5176478 w 5953893"/>
                <a:gd name="connsiteY9" fmla="*/ 4100747 h 6434152"/>
                <a:gd name="connsiteX10" fmla="*/ 4942257 w 5953893"/>
                <a:gd name="connsiteY10" fmla="*/ 4250274 h 6434152"/>
                <a:gd name="connsiteX11" fmla="*/ 4216171 w 5953893"/>
                <a:gd name="connsiteY11" fmla="*/ 4773243 h 6434152"/>
                <a:gd name="connsiteX12" fmla="*/ 3905125 w 5953893"/>
                <a:gd name="connsiteY12" fmla="*/ 5105837 h 6434152"/>
                <a:gd name="connsiteX13" fmla="*/ 3308329 w 5953893"/>
                <a:gd name="connsiteY13" fmla="*/ 5682022 h 6434152"/>
                <a:gd name="connsiteX14" fmla="*/ 2739452 w 5953893"/>
                <a:gd name="connsiteY14" fmla="*/ 5870898 h 6434152"/>
                <a:gd name="connsiteX15" fmla="*/ 1647419 w 5953893"/>
                <a:gd name="connsiteY15" fmla="*/ 5625809 h 6434152"/>
                <a:gd name="connsiteX16" fmla="*/ 781175 w 5953893"/>
                <a:gd name="connsiteY16" fmla="*/ 4960620 h 6434152"/>
                <a:gd name="connsiteX17" fmla="*/ 312545 w 5953893"/>
                <a:gd name="connsiteY17" fmla="*/ 4165205 h 6434152"/>
                <a:gd name="connsiteX18" fmla="*/ 142032 w 5953893"/>
                <a:gd name="connsiteY18" fmla="*/ 3217451 h 6434152"/>
                <a:gd name="connsiteX19" fmla="*/ 347210 w 5953893"/>
                <a:gd name="connsiteY19" fmla="*/ 2181444 h 6434152"/>
                <a:gd name="connsiteX20" fmla="*/ 906155 w 5953893"/>
                <a:gd name="connsiteY20" fmla="*/ 1337497 h 6434152"/>
                <a:gd name="connsiteX21" fmla="*/ 2739265 w 5953893"/>
                <a:gd name="connsiteY21" fmla="*/ 563818 h 6434152"/>
                <a:gd name="connsiteX22" fmla="*/ 3849849 w 5953893"/>
                <a:gd name="connsiteY22" fmla="*/ 881796 h 6434152"/>
                <a:gd name="connsiteX23" fmla="*/ 4834515 w 5953893"/>
                <a:gd name="connsiteY23" fmla="*/ 1742419 h 6434152"/>
                <a:gd name="connsiteX24" fmla="*/ 5325256 w 5953893"/>
                <a:gd name="connsiteY24" fmla="*/ 2742076 h 6434152"/>
                <a:gd name="connsiteX25" fmla="*/ 5317011 w 5953893"/>
                <a:gd name="connsiteY25" fmla="*/ 3797009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317011" y="3797009"/>
                  </a:moveTo>
                  <a:cubicBezTo>
                    <a:pt x="5275976" y="3943538"/>
                    <a:pt x="5228756" y="4045658"/>
                    <a:pt x="5176478" y="4100747"/>
                  </a:cubicBezTo>
                  <a:cubicBezTo>
                    <a:pt x="5131883" y="4147591"/>
                    <a:pt x="5061991" y="4186004"/>
                    <a:pt x="4942257" y="4250274"/>
                  </a:cubicBezTo>
                  <a:cubicBezTo>
                    <a:pt x="4753381" y="4351458"/>
                    <a:pt x="4494613" y="4489929"/>
                    <a:pt x="4216171" y="4773243"/>
                  </a:cubicBezTo>
                  <a:cubicBezTo>
                    <a:pt x="4106555" y="4884733"/>
                    <a:pt x="4004247" y="4997159"/>
                    <a:pt x="3905125" y="5105837"/>
                  </a:cubicBezTo>
                  <a:cubicBezTo>
                    <a:pt x="3701071" y="5329753"/>
                    <a:pt x="3508260" y="5541302"/>
                    <a:pt x="3308329" y="5682022"/>
                  </a:cubicBezTo>
                  <a:cubicBezTo>
                    <a:pt x="3122826" y="5812624"/>
                    <a:pt x="2947441" y="5870898"/>
                    <a:pt x="2739452" y="5870898"/>
                  </a:cubicBezTo>
                  <a:cubicBezTo>
                    <a:pt x="2357765" y="5870898"/>
                    <a:pt x="1990319" y="5788452"/>
                    <a:pt x="1647419" y="5625809"/>
                  </a:cubicBezTo>
                  <a:cubicBezTo>
                    <a:pt x="1319509" y="5470286"/>
                    <a:pt x="1019893" y="5240187"/>
                    <a:pt x="781175" y="4960620"/>
                  </a:cubicBezTo>
                  <a:cubicBezTo>
                    <a:pt x="579370" y="4724151"/>
                    <a:pt x="421598" y="4456576"/>
                    <a:pt x="312545" y="4165205"/>
                  </a:cubicBezTo>
                  <a:cubicBezTo>
                    <a:pt x="199369" y="3863153"/>
                    <a:pt x="142032" y="3544237"/>
                    <a:pt x="142032" y="3217451"/>
                  </a:cubicBezTo>
                  <a:cubicBezTo>
                    <a:pt x="142032" y="2857688"/>
                    <a:pt x="211174" y="2509166"/>
                    <a:pt x="347210" y="2181444"/>
                  </a:cubicBezTo>
                  <a:cubicBezTo>
                    <a:pt x="478561" y="1865339"/>
                    <a:pt x="666688" y="1581275"/>
                    <a:pt x="906155" y="1337497"/>
                  </a:cubicBezTo>
                  <a:cubicBezTo>
                    <a:pt x="1396334" y="838512"/>
                    <a:pt x="2047469" y="563818"/>
                    <a:pt x="2739265" y="563818"/>
                  </a:cubicBezTo>
                  <a:cubicBezTo>
                    <a:pt x="3094157" y="563818"/>
                    <a:pt x="3478280" y="673808"/>
                    <a:pt x="3849849" y="881796"/>
                  </a:cubicBezTo>
                  <a:cubicBezTo>
                    <a:pt x="4226851" y="1092783"/>
                    <a:pt x="4567316" y="1390338"/>
                    <a:pt x="4834515" y="1742419"/>
                  </a:cubicBezTo>
                  <a:cubicBezTo>
                    <a:pt x="5070798" y="2053653"/>
                    <a:pt x="5240374" y="2399363"/>
                    <a:pt x="5325256" y="2742076"/>
                  </a:cubicBezTo>
                  <a:cubicBezTo>
                    <a:pt x="5414634" y="3102964"/>
                    <a:pt x="5411824" y="3458044"/>
                    <a:pt x="5317011" y="3797009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13">
              <a:extLst>
                <a:ext uri="{FF2B5EF4-FFF2-40B4-BE49-F238E27FC236}">
                  <a16:creationId xmlns:a16="http://schemas.microsoft.com/office/drawing/2014/main" id="{A0394888-C50F-41C1-92D4-0E2B4315A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1462"/>
              <a:ext cx="5953893" cy="6444167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208520 w 5953893"/>
                <a:gd name="connsiteY8" fmla="*/ 3766654 h 6434152"/>
                <a:gd name="connsiteX9" fmla="*/ 5094782 w 5953893"/>
                <a:gd name="connsiteY9" fmla="*/ 4022985 h 6434152"/>
                <a:gd name="connsiteX10" fmla="*/ 4888855 w 5953893"/>
                <a:gd name="connsiteY10" fmla="*/ 4150777 h 6434152"/>
                <a:gd name="connsiteX11" fmla="*/ 4135411 w 5953893"/>
                <a:gd name="connsiteY11" fmla="*/ 4694170 h 6434152"/>
                <a:gd name="connsiteX12" fmla="*/ 3821555 w 5953893"/>
                <a:gd name="connsiteY12" fmla="*/ 5029762 h 6434152"/>
                <a:gd name="connsiteX13" fmla="*/ 2739265 w 5953893"/>
                <a:gd name="connsiteY13" fmla="*/ 5758097 h 6434152"/>
                <a:gd name="connsiteX14" fmla="*/ 1695575 w 5953893"/>
                <a:gd name="connsiteY14" fmla="*/ 5523876 h 6434152"/>
                <a:gd name="connsiteX15" fmla="*/ 866619 w 5953893"/>
                <a:gd name="connsiteY15" fmla="*/ 4887356 h 6434152"/>
                <a:gd name="connsiteX16" fmla="*/ 417851 w 5953893"/>
                <a:gd name="connsiteY16" fmla="*/ 4125481 h 6434152"/>
                <a:gd name="connsiteX17" fmla="*/ 254645 w 5953893"/>
                <a:gd name="connsiteY17" fmla="*/ 3217264 h 6434152"/>
                <a:gd name="connsiteX18" fmla="*/ 451204 w 5953893"/>
                <a:gd name="connsiteY18" fmla="*/ 2224540 h 6434152"/>
                <a:gd name="connsiteX19" fmla="*/ 986540 w 5953893"/>
                <a:gd name="connsiteY19" fmla="*/ 1416383 h 6434152"/>
                <a:gd name="connsiteX20" fmla="*/ 2739452 w 5953893"/>
                <a:gd name="connsiteY20" fmla="*/ 676244 h 6434152"/>
                <a:gd name="connsiteX21" fmla="*/ 3794947 w 5953893"/>
                <a:gd name="connsiteY21" fmla="*/ 979795 h 6434152"/>
                <a:gd name="connsiteX22" fmla="*/ 4744762 w 5953893"/>
                <a:gd name="connsiteY22" fmla="*/ 1810250 h 6434152"/>
                <a:gd name="connsiteX23" fmla="*/ 5215827 w 5953893"/>
                <a:gd name="connsiteY23" fmla="*/ 2768871 h 6434152"/>
                <a:gd name="connsiteX24" fmla="*/ 5208520 w 5953893"/>
                <a:gd name="connsiteY24" fmla="*/ 3766654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208520" y="3766654"/>
                  </a:moveTo>
                  <a:cubicBezTo>
                    <a:pt x="5173667" y="3891634"/>
                    <a:pt x="5133194" y="3982699"/>
                    <a:pt x="5094782" y="4022985"/>
                  </a:cubicBezTo>
                  <a:cubicBezTo>
                    <a:pt x="5060492" y="4058962"/>
                    <a:pt x="4984792" y="4099435"/>
                    <a:pt x="4888855" y="4150777"/>
                  </a:cubicBezTo>
                  <a:cubicBezTo>
                    <a:pt x="4693420" y="4255333"/>
                    <a:pt x="4426033" y="4398489"/>
                    <a:pt x="4135411" y="4694170"/>
                  </a:cubicBezTo>
                  <a:cubicBezTo>
                    <a:pt x="4024297" y="4807158"/>
                    <a:pt x="3921239" y="4920334"/>
                    <a:pt x="3821555" y="5029762"/>
                  </a:cubicBezTo>
                  <a:cubicBezTo>
                    <a:pt x="3385341" y="5508324"/>
                    <a:pt x="3138940" y="5758097"/>
                    <a:pt x="2739265" y="5758097"/>
                  </a:cubicBezTo>
                  <a:cubicBezTo>
                    <a:pt x="2374442" y="5758097"/>
                    <a:pt x="2023297" y="5679211"/>
                    <a:pt x="1695575" y="5523876"/>
                  </a:cubicBezTo>
                  <a:cubicBezTo>
                    <a:pt x="1381906" y="5375098"/>
                    <a:pt x="1095219" y="5154930"/>
                    <a:pt x="866619" y="4887356"/>
                  </a:cubicBezTo>
                  <a:cubicBezTo>
                    <a:pt x="673246" y="4661005"/>
                    <a:pt x="522220" y="4404673"/>
                    <a:pt x="417851" y="4125481"/>
                  </a:cubicBezTo>
                  <a:cubicBezTo>
                    <a:pt x="309547" y="3836171"/>
                    <a:pt x="254645" y="3530558"/>
                    <a:pt x="254645" y="3217264"/>
                  </a:cubicBezTo>
                  <a:cubicBezTo>
                    <a:pt x="254645" y="2872490"/>
                    <a:pt x="320790" y="2538585"/>
                    <a:pt x="451204" y="2224540"/>
                  </a:cubicBezTo>
                  <a:cubicBezTo>
                    <a:pt x="577121" y="1921739"/>
                    <a:pt x="757191" y="1649855"/>
                    <a:pt x="986540" y="1416383"/>
                  </a:cubicBezTo>
                  <a:cubicBezTo>
                    <a:pt x="1455357" y="939134"/>
                    <a:pt x="2078011" y="676244"/>
                    <a:pt x="2739452" y="676244"/>
                  </a:cubicBezTo>
                  <a:cubicBezTo>
                    <a:pt x="3075232" y="676244"/>
                    <a:pt x="3440243" y="781175"/>
                    <a:pt x="3794947" y="979795"/>
                  </a:cubicBezTo>
                  <a:cubicBezTo>
                    <a:pt x="4158459" y="1183286"/>
                    <a:pt x="4486931" y="1470348"/>
                    <a:pt x="4744762" y="1810250"/>
                  </a:cubicBezTo>
                  <a:cubicBezTo>
                    <a:pt x="4971862" y="2109491"/>
                    <a:pt x="5134693" y="2440961"/>
                    <a:pt x="5215827" y="2768871"/>
                  </a:cubicBezTo>
                  <a:cubicBezTo>
                    <a:pt x="5300334" y="3110834"/>
                    <a:pt x="5297898" y="3446614"/>
                    <a:pt x="5208520" y="376665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3" name="Freeform: Shape 14">
              <a:extLst>
                <a:ext uri="{FF2B5EF4-FFF2-40B4-BE49-F238E27FC236}">
                  <a16:creationId xmlns:a16="http://schemas.microsoft.com/office/drawing/2014/main" id="{F22C906F-48B7-4ABF-B36E-0C0A056A5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3725"/>
              <a:ext cx="5855313" cy="6880645"/>
            </a:xfrm>
            <a:custGeom>
              <a:avLst/>
              <a:gdLst>
                <a:gd name="connsiteX0" fmla="*/ 5855313 w 5855313"/>
                <a:gd name="connsiteY0" fmla="*/ 4717843 h 6880645"/>
                <a:gd name="connsiteX1" fmla="*/ 5855313 w 5855313"/>
                <a:gd name="connsiteY1" fmla="*/ 6880645 h 6880645"/>
                <a:gd name="connsiteX2" fmla="*/ 0 w 5855313"/>
                <a:gd name="connsiteY2" fmla="*/ 6880645 h 6880645"/>
                <a:gd name="connsiteX3" fmla="*/ 0 w 5855313"/>
                <a:gd name="connsiteY3" fmla="*/ 5268859 h 6880645"/>
                <a:gd name="connsiteX4" fmla="*/ 36130 w 5855313"/>
                <a:gd name="connsiteY4" fmla="*/ 5327430 h 6880645"/>
                <a:gd name="connsiteX5" fmla="*/ 2782721 w 5855313"/>
                <a:gd name="connsiteY5" fmla="*/ 6765687 h 6880645"/>
                <a:gd name="connsiteX6" fmla="*/ 5834702 w 5855313"/>
                <a:gd name="connsiteY6" fmla="*/ 4773305 h 6880645"/>
                <a:gd name="connsiteX7" fmla="*/ 9148 w 5855313"/>
                <a:gd name="connsiteY7" fmla="*/ 0 h 6880645"/>
                <a:gd name="connsiteX8" fmla="*/ 5855312 w 5855313"/>
                <a:gd name="connsiteY8" fmla="*/ 0 h 6880645"/>
                <a:gd name="connsiteX9" fmla="*/ 5855312 w 5855313"/>
                <a:gd name="connsiteY9" fmla="*/ 96759 h 6880645"/>
                <a:gd name="connsiteX10" fmla="*/ 5855313 w 5855313"/>
                <a:gd name="connsiteY10" fmla="*/ 96759 h 6880645"/>
                <a:gd name="connsiteX11" fmla="*/ 5855313 w 5855313"/>
                <a:gd name="connsiteY11" fmla="*/ 2289203 h 6880645"/>
                <a:gd name="connsiteX12" fmla="*/ 5834702 w 5855313"/>
                <a:gd name="connsiteY12" fmla="*/ 2233742 h 6880645"/>
                <a:gd name="connsiteX13" fmla="*/ 2782721 w 5855313"/>
                <a:gd name="connsiteY13" fmla="*/ 241359 h 6880645"/>
                <a:gd name="connsiteX14" fmla="*/ 36130 w 5855313"/>
                <a:gd name="connsiteY14" fmla="*/ 1679616 h 6880645"/>
                <a:gd name="connsiteX15" fmla="*/ 0 w 5855313"/>
                <a:gd name="connsiteY15" fmla="*/ 1738187 h 6880645"/>
                <a:gd name="connsiteX16" fmla="*/ 0 w 5855313"/>
                <a:gd name="connsiteY16" fmla="*/ 96759 h 6880645"/>
                <a:gd name="connsiteX17" fmla="*/ 9148 w 5855313"/>
                <a:gd name="connsiteY17" fmla="*/ 96759 h 688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55313" h="6880645">
                  <a:moveTo>
                    <a:pt x="5855313" y="4717843"/>
                  </a:moveTo>
                  <a:lnTo>
                    <a:pt x="5855313" y="6880645"/>
                  </a:lnTo>
                  <a:lnTo>
                    <a:pt x="0" y="6880645"/>
                  </a:lnTo>
                  <a:lnTo>
                    <a:pt x="0" y="5268859"/>
                  </a:lnTo>
                  <a:lnTo>
                    <a:pt x="36130" y="5327430"/>
                  </a:lnTo>
                  <a:cubicBezTo>
                    <a:pt x="631370" y="6195172"/>
                    <a:pt x="1639396" y="6765687"/>
                    <a:pt x="2782721" y="6765687"/>
                  </a:cubicBezTo>
                  <a:cubicBezTo>
                    <a:pt x="4154711" y="6765687"/>
                    <a:pt x="5331871" y="5944145"/>
                    <a:pt x="5834702" y="4773305"/>
                  </a:cubicBezTo>
                  <a:close/>
                  <a:moveTo>
                    <a:pt x="9148" y="0"/>
                  </a:moveTo>
                  <a:lnTo>
                    <a:pt x="5855312" y="0"/>
                  </a:lnTo>
                  <a:lnTo>
                    <a:pt x="5855312" y="96759"/>
                  </a:lnTo>
                  <a:lnTo>
                    <a:pt x="5855313" y="96759"/>
                  </a:lnTo>
                  <a:lnTo>
                    <a:pt x="5855313" y="2289203"/>
                  </a:lnTo>
                  <a:lnTo>
                    <a:pt x="5834702" y="2233742"/>
                  </a:lnTo>
                  <a:cubicBezTo>
                    <a:pt x="5331871" y="1062902"/>
                    <a:pt x="4154711" y="241359"/>
                    <a:pt x="2782721" y="241359"/>
                  </a:cubicBezTo>
                  <a:cubicBezTo>
                    <a:pt x="1639396" y="241359"/>
                    <a:pt x="631370" y="811875"/>
                    <a:pt x="36130" y="1679616"/>
                  </a:cubicBezTo>
                  <a:lnTo>
                    <a:pt x="0" y="1738187"/>
                  </a:lnTo>
                  <a:lnTo>
                    <a:pt x="0" y="96759"/>
                  </a:lnTo>
                  <a:lnTo>
                    <a:pt x="9148" y="9675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4" name="Freeform: Shape 15">
              <a:extLst>
                <a:ext uri="{FF2B5EF4-FFF2-40B4-BE49-F238E27FC236}">
                  <a16:creationId xmlns:a16="http://schemas.microsoft.com/office/drawing/2014/main" id="{B4ABE2AA-A788-450F-94A8-AED4B698F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6370"/>
              <a:ext cx="6254832" cy="6864558"/>
            </a:xfrm>
            <a:custGeom>
              <a:avLst/>
              <a:gdLst>
                <a:gd name="connsiteX0" fmla="*/ 2766060 w 6254832"/>
                <a:gd name="connsiteY0" fmla="*/ 0 h 6864558"/>
                <a:gd name="connsiteX1" fmla="*/ 0 w 6254832"/>
                <a:gd name="connsiteY1" fmla="*/ 1340683 h 6864558"/>
                <a:gd name="connsiteX2" fmla="*/ 0 w 6254832"/>
                <a:gd name="connsiteY2" fmla="*/ 2201306 h 6864558"/>
                <a:gd name="connsiteX3" fmla="*/ 1312 w 6254832"/>
                <a:gd name="connsiteY3" fmla="*/ 2197746 h 6864558"/>
                <a:gd name="connsiteX4" fmla="*/ 612723 w 6254832"/>
                <a:gd name="connsiteY4" fmla="*/ 1201649 h 6864558"/>
                <a:gd name="connsiteX5" fmla="*/ 1571344 w 6254832"/>
                <a:gd name="connsiteY5" fmla="*/ 483245 h 6864558"/>
                <a:gd name="connsiteX6" fmla="*/ 1641235 w 6254832"/>
                <a:gd name="connsiteY6" fmla="*/ 452328 h 6864558"/>
                <a:gd name="connsiteX7" fmla="*/ 1711502 w 6254832"/>
                <a:gd name="connsiteY7" fmla="*/ 422348 h 6864558"/>
                <a:gd name="connsiteX8" fmla="*/ 1783080 w 6254832"/>
                <a:gd name="connsiteY8" fmla="*/ 395178 h 6864558"/>
                <a:gd name="connsiteX9" fmla="*/ 1855220 w 6254832"/>
                <a:gd name="connsiteY9" fmla="*/ 369133 h 6864558"/>
                <a:gd name="connsiteX10" fmla="*/ 1928297 w 6254832"/>
                <a:gd name="connsiteY10" fmla="*/ 345711 h 6864558"/>
                <a:gd name="connsiteX11" fmla="*/ 2001749 w 6254832"/>
                <a:gd name="connsiteY11" fmla="*/ 323600 h 6864558"/>
                <a:gd name="connsiteX12" fmla="*/ 2076138 w 6254832"/>
                <a:gd name="connsiteY12" fmla="*/ 304300 h 6864558"/>
                <a:gd name="connsiteX13" fmla="*/ 2113426 w 6254832"/>
                <a:gd name="connsiteY13" fmla="*/ 294744 h 6864558"/>
                <a:gd name="connsiteX14" fmla="*/ 2132163 w 6254832"/>
                <a:gd name="connsiteY14" fmla="*/ 290060 h 6864558"/>
                <a:gd name="connsiteX15" fmla="*/ 2151089 w 6254832"/>
                <a:gd name="connsiteY15" fmla="*/ 286312 h 6864558"/>
                <a:gd name="connsiteX16" fmla="*/ 2763249 w 6254832"/>
                <a:gd name="connsiteY16" fmla="*/ 218482 h 6864558"/>
                <a:gd name="connsiteX17" fmla="*/ 3372225 w 6254832"/>
                <a:gd name="connsiteY17" fmla="*/ 301302 h 6864558"/>
                <a:gd name="connsiteX18" fmla="*/ 3663596 w 6254832"/>
                <a:gd name="connsiteY18" fmla="*/ 398364 h 6864558"/>
                <a:gd name="connsiteX19" fmla="*/ 3941663 w 6254832"/>
                <a:gd name="connsiteY19" fmla="*/ 526717 h 6864558"/>
                <a:gd name="connsiteX20" fmla="*/ 4204366 w 6254832"/>
                <a:gd name="connsiteY20" fmla="*/ 681678 h 6864558"/>
                <a:gd name="connsiteX21" fmla="*/ 4450018 w 6254832"/>
                <a:gd name="connsiteY21" fmla="*/ 860061 h 6864558"/>
                <a:gd name="connsiteX22" fmla="*/ 4678992 w 6254832"/>
                <a:gd name="connsiteY22" fmla="*/ 1057181 h 6864558"/>
                <a:gd name="connsiteX23" fmla="*/ 4889791 w 6254832"/>
                <a:gd name="connsiteY23" fmla="*/ 1271166 h 6864558"/>
                <a:gd name="connsiteX24" fmla="*/ 5083164 w 6254832"/>
                <a:gd name="connsiteY24" fmla="*/ 1498642 h 6864558"/>
                <a:gd name="connsiteX25" fmla="*/ 5257987 w 6254832"/>
                <a:gd name="connsiteY25" fmla="*/ 1738484 h 6864558"/>
                <a:gd name="connsiteX26" fmla="*/ 5413510 w 6254832"/>
                <a:gd name="connsiteY26" fmla="*/ 1989195 h 6864558"/>
                <a:gd name="connsiteX27" fmla="*/ 5548609 w 6254832"/>
                <a:gd name="connsiteY27" fmla="*/ 2249462 h 6864558"/>
                <a:gd name="connsiteX28" fmla="*/ 5747791 w 6254832"/>
                <a:gd name="connsiteY28" fmla="*/ 2795666 h 6864558"/>
                <a:gd name="connsiteX29" fmla="*/ 5806814 w 6254832"/>
                <a:gd name="connsiteY29" fmla="*/ 3078980 h 6864558"/>
                <a:gd name="connsiteX30" fmla="*/ 5816933 w 6254832"/>
                <a:gd name="connsiteY30" fmla="*/ 3150558 h 6864558"/>
                <a:gd name="connsiteX31" fmla="*/ 5825178 w 6254832"/>
                <a:gd name="connsiteY31" fmla="*/ 3222323 h 6864558"/>
                <a:gd name="connsiteX32" fmla="*/ 5831923 w 6254832"/>
                <a:gd name="connsiteY32" fmla="*/ 3294276 h 6864558"/>
                <a:gd name="connsiteX33" fmla="*/ 5836233 w 6254832"/>
                <a:gd name="connsiteY33" fmla="*/ 3366416 h 6864558"/>
                <a:gd name="connsiteX34" fmla="*/ 5833047 w 6254832"/>
                <a:gd name="connsiteY34" fmla="*/ 3655726 h 6864558"/>
                <a:gd name="connsiteX35" fmla="*/ 5827426 w 6254832"/>
                <a:gd name="connsiteY35" fmla="*/ 3728054 h 6864558"/>
                <a:gd name="connsiteX36" fmla="*/ 5819556 w 6254832"/>
                <a:gd name="connsiteY36" fmla="*/ 3800194 h 6864558"/>
                <a:gd name="connsiteX37" fmla="*/ 5809063 w 6254832"/>
                <a:gd name="connsiteY37" fmla="*/ 3872147 h 6864558"/>
                <a:gd name="connsiteX38" fmla="*/ 5796696 w 6254832"/>
                <a:gd name="connsiteY38" fmla="*/ 3943912 h 6864558"/>
                <a:gd name="connsiteX39" fmla="*/ 5725305 w 6254832"/>
                <a:gd name="connsiteY39" fmla="*/ 4225165 h 6864558"/>
                <a:gd name="connsiteX40" fmla="*/ 5605384 w 6254832"/>
                <a:gd name="connsiteY40" fmla="*/ 4478312 h 6864558"/>
                <a:gd name="connsiteX41" fmla="*/ 5412573 w 6254832"/>
                <a:gd name="connsiteY41" fmla="*/ 4677306 h 6864558"/>
                <a:gd name="connsiteX42" fmla="*/ 5155867 w 6254832"/>
                <a:gd name="connsiteY42" fmla="*/ 4834703 h 6864558"/>
                <a:gd name="connsiteX43" fmla="*/ 4645452 w 6254832"/>
                <a:gd name="connsiteY43" fmla="*/ 5207396 h 6864558"/>
                <a:gd name="connsiteX44" fmla="*/ 4536211 w 6254832"/>
                <a:gd name="connsiteY44" fmla="*/ 5319072 h 6864558"/>
                <a:gd name="connsiteX45" fmla="*/ 4430343 w 6254832"/>
                <a:gd name="connsiteY45" fmla="*/ 5432061 h 6864558"/>
                <a:gd name="connsiteX46" fmla="*/ 4220668 w 6254832"/>
                <a:gd name="connsiteY46" fmla="*/ 5657663 h 6864558"/>
                <a:gd name="connsiteX47" fmla="*/ 4115174 w 6254832"/>
                <a:gd name="connsiteY47" fmla="*/ 5768777 h 6864558"/>
                <a:gd name="connsiteX48" fmla="*/ 4007245 w 6254832"/>
                <a:gd name="connsiteY48" fmla="*/ 5876707 h 6864558"/>
                <a:gd name="connsiteX49" fmla="*/ 3781081 w 6254832"/>
                <a:gd name="connsiteY49" fmla="*/ 6078887 h 6864558"/>
                <a:gd name="connsiteX50" fmla="*/ 3534493 w 6254832"/>
                <a:gd name="connsiteY50" fmla="*/ 6249775 h 6864558"/>
                <a:gd name="connsiteX51" fmla="*/ 3265232 w 6254832"/>
                <a:gd name="connsiteY51" fmla="*/ 6373068 h 6864558"/>
                <a:gd name="connsiteX52" fmla="*/ 3194779 w 6254832"/>
                <a:gd name="connsiteY52" fmla="*/ 6394804 h 6864558"/>
                <a:gd name="connsiteX53" fmla="*/ 3123575 w 6254832"/>
                <a:gd name="connsiteY53" fmla="*/ 6412792 h 6864558"/>
                <a:gd name="connsiteX54" fmla="*/ 3051435 w 6254832"/>
                <a:gd name="connsiteY54" fmla="*/ 6426471 h 6864558"/>
                <a:gd name="connsiteX55" fmla="*/ 2978733 w 6254832"/>
                <a:gd name="connsiteY55" fmla="*/ 6436214 h 6864558"/>
                <a:gd name="connsiteX56" fmla="*/ 2905656 w 6254832"/>
                <a:gd name="connsiteY56" fmla="*/ 6442211 h 6864558"/>
                <a:gd name="connsiteX57" fmla="*/ 2832204 w 6254832"/>
                <a:gd name="connsiteY57" fmla="*/ 6444459 h 6864558"/>
                <a:gd name="connsiteX58" fmla="*/ 2758565 w 6254832"/>
                <a:gd name="connsiteY58" fmla="*/ 6443335 h 6864558"/>
                <a:gd name="connsiteX59" fmla="*/ 2683239 w 6254832"/>
                <a:gd name="connsiteY59" fmla="*/ 6438463 h 6864558"/>
                <a:gd name="connsiteX60" fmla="*/ 2091503 w 6254832"/>
                <a:gd name="connsiteY60" fmla="*/ 6343275 h 6864558"/>
                <a:gd name="connsiteX61" fmla="*/ 1948347 w 6254832"/>
                <a:gd name="connsiteY61" fmla="*/ 6301490 h 6864558"/>
                <a:gd name="connsiteX62" fmla="*/ 1807626 w 6254832"/>
                <a:gd name="connsiteY62" fmla="*/ 6252585 h 6864558"/>
                <a:gd name="connsiteX63" fmla="*/ 1738297 w 6254832"/>
                <a:gd name="connsiteY63" fmla="*/ 6225790 h 6864558"/>
                <a:gd name="connsiteX64" fmla="*/ 1669529 w 6254832"/>
                <a:gd name="connsiteY64" fmla="*/ 6197684 h 6864558"/>
                <a:gd name="connsiteX65" fmla="*/ 1635239 w 6254832"/>
                <a:gd name="connsiteY65" fmla="*/ 6183630 h 6864558"/>
                <a:gd name="connsiteX66" fmla="*/ 1601699 w 6254832"/>
                <a:gd name="connsiteY66" fmla="*/ 6167891 h 6864558"/>
                <a:gd name="connsiteX67" fmla="*/ 1534618 w 6254832"/>
                <a:gd name="connsiteY67" fmla="*/ 6136411 h 6864558"/>
                <a:gd name="connsiteX68" fmla="*/ 592299 w 6254832"/>
                <a:gd name="connsiteY68" fmla="*/ 5443116 h 6864558"/>
                <a:gd name="connsiteX69" fmla="*/ 0 w 6254832"/>
                <a:gd name="connsiteY69" fmla="*/ 4496675 h 6864558"/>
                <a:gd name="connsiteX70" fmla="*/ 0 w 6254832"/>
                <a:gd name="connsiteY70" fmla="*/ 5523875 h 6864558"/>
                <a:gd name="connsiteX71" fmla="*/ 2766060 w 6254832"/>
                <a:gd name="connsiteY71" fmla="*/ 6864559 h 6864558"/>
                <a:gd name="connsiteX72" fmla="*/ 6254833 w 6254832"/>
                <a:gd name="connsiteY72" fmla="*/ 3432373 h 6864558"/>
                <a:gd name="connsiteX73" fmla="*/ 2766060 w 6254832"/>
                <a:gd name="connsiteY73" fmla="*/ 0 h 686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254832" h="6864558">
                  <a:moveTo>
                    <a:pt x="2766060" y="0"/>
                  </a:moveTo>
                  <a:cubicBezTo>
                    <a:pt x="1639549" y="0"/>
                    <a:pt x="637831" y="525405"/>
                    <a:pt x="0" y="1340683"/>
                  </a:cubicBezTo>
                  <a:lnTo>
                    <a:pt x="0" y="2201306"/>
                  </a:lnTo>
                  <a:cubicBezTo>
                    <a:pt x="375" y="2200181"/>
                    <a:pt x="937" y="2198870"/>
                    <a:pt x="1312" y="2197746"/>
                  </a:cubicBezTo>
                  <a:cubicBezTo>
                    <a:pt x="142969" y="1837045"/>
                    <a:pt x="347959" y="1497143"/>
                    <a:pt x="612723" y="1201649"/>
                  </a:cubicBezTo>
                  <a:cubicBezTo>
                    <a:pt x="876550" y="906155"/>
                    <a:pt x="1201836" y="655258"/>
                    <a:pt x="1571344" y="483245"/>
                  </a:cubicBezTo>
                  <a:lnTo>
                    <a:pt x="1641235" y="452328"/>
                  </a:lnTo>
                  <a:cubicBezTo>
                    <a:pt x="1664658" y="442210"/>
                    <a:pt x="1687518" y="430967"/>
                    <a:pt x="1711502" y="422348"/>
                  </a:cubicBezTo>
                  <a:lnTo>
                    <a:pt x="1783080" y="395178"/>
                  </a:lnTo>
                  <a:cubicBezTo>
                    <a:pt x="1807064" y="386372"/>
                    <a:pt x="1830674" y="376441"/>
                    <a:pt x="1855220" y="369133"/>
                  </a:cubicBezTo>
                  <a:lnTo>
                    <a:pt x="1928297" y="345711"/>
                  </a:lnTo>
                  <a:cubicBezTo>
                    <a:pt x="1952656" y="338028"/>
                    <a:pt x="1976828" y="329409"/>
                    <a:pt x="2001749" y="323600"/>
                  </a:cubicBezTo>
                  <a:lnTo>
                    <a:pt x="2076138" y="304300"/>
                  </a:lnTo>
                  <a:lnTo>
                    <a:pt x="2113426" y="294744"/>
                  </a:lnTo>
                  <a:lnTo>
                    <a:pt x="2132163" y="290060"/>
                  </a:lnTo>
                  <a:lnTo>
                    <a:pt x="2151089" y="286312"/>
                  </a:lnTo>
                  <a:cubicBezTo>
                    <a:pt x="2351395" y="241716"/>
                    <a:pt x="2557322" y="219044"/>
                    <a:pt x="2763249" y="218482"/>
                  </a:cubicBezTo>
                  <a:cubicBezTo>
                    <a:pt x="2968802" y="218294"/>
                    <a:pt x="3174167" y="247900"/>
                    <a:pt x="3372225" y="301302"/>
                  </a:cubicBezTo>
                  <a:cubicBezTo>
                    <a:pt x="3471347" y="327910"/>
                    <a:pt x="3568596" y="360513"/>
                    <a:pt x="3663596" y="398364"/>
                  </a:cubicBezTo>
                  <a:cubicBezTo>
                    <a:pt x="3758784" y="435652"/>
                    <a:pt x="3851348" y="479311"/>
                    <a:pt x="3941663" y="526717"/>
                  </a:cubicBezTo>
                  <a:cubicBezTo>
                    <a:pt x="4031979" y="573936"/>
                    <a:pt x="4119297" y="626402"/>
                    <a:pt x="4204366" y="681678"/>
                  </a:cubicBezTo>
                  <a:cubicBezTo>
                    <a:pt x="4289060" y="737516"/>
                    <a:pt x="4370944" y="797289"/>
                    <a:pt x="4450018" y="860061"/>
                  </a:cubicBezTo>
                  <a:cubicBezTo>
                    <a:pt x="4529091" y="922832"/>
                    <a:pt x="4605540" y="988601"/>
                    <a:pt x="4678992" y="1057181"/>
                  </a:cubicBezTo>
                  <a:cubicBezTo>
                    <a:pt x="4752444" y="1125574"/>
                    <a:pt x="4822335" y="1197527"/>
                    <a:pt x="4889791" y="1271166"/>
                  </a:cubicBezTo>
                  <a:cubicBezTo>
                    <a:pt x="4957247" y="1344805"/>
                    <a:pt x="5021705" y="1420693"/>
                    <a:pt x="5083164" y="1498642"/>
                  </a:cubicBezTo>
                  <a:cubicBezTo>
                    <a:pt x="5144062" y="1576965"/>
                    <a:pt x="5202899" y="1656601"/>
                    <a:pt x="5257987" y="1738484"/>
                  </a:cubicBezTo>
                  <a:cubicBezTo>
                    <a:pt x="5313076" y="1820368"/>
                    <a:pt x="5365354" y="1903751"/>
                    <a:pt x="5413510" y="1989195"/>
                  </a:cubicBezTo>
                  <a:cubicBezTo>
                    <a:pt x="5462041" y="2074451"/>
                    <a:pt x="5507011" y="2161207"/>
                    <a:pt x="5548609" y="2249462"/>
                  </a:cubicBezTo>
                  <a:cubicBezTo>
                    <a:pt x="5631430" y="2426158"/>
                    <a:pt x="5698323" y="2608851"/>
                    <a:pt x="5747791" y="2795666"/>
                  </a:cubicBezTo>
                  <a:cubicBezTo>
                    <a:pt x="5771963" y="2889167"/>
                    <a:pt x="5791825" y="2983792"/>
                    <a:pt x="5806814" y="3078980"/>
                  </a:cubicBezTo>
                  <a:cubicBezTo>
                    <a:pt x="5810562" y="3102777"/>
                    <a:pt x="5814497" y="3126574"/>
                    <a:pt x="5816933" y="3150558"/>
                  </a:cubicBezTo>
                  <a:cubicBezTo>
                    <a:pt x="5819556" y="3174542"/>
                    <a:pt x="5823304" y="3198339"/>
                    <a:pt x="5825178" y="3222323"/>
                  </a:cubicBezTo>
                  <a:cubicBezTo>
                    <a:pt x="5827426" y="3246308"/>
                    <a:pt x="5830050" y="3270292"/>
                    <a:pt x="5831923" y="3294276"/>
                  </a:cubicBezTo>
                  <a:lnTo>
                    <a:pt x="5836233" y="3366416"/>
                  </a:lnTo>
                  <a:cubicBezTo>
                    <a:pt x="5839981" y="3462728"/>
                    <a:pt x="5839981" y="3559227"/>
                    <a:pt x="5833047" y="3655726"/>
                  </a:cubicBezTo>
                  <a:cubicBezTo>
                    <a:pt x="5830986" y="3679711"/>
                    <a:pt x="5830237" y="3704069"/>
                    <a:pt x="5827426" y="3728054"/>
                  </a:cubicBezTo>
                  <a:lnTo>
                    <a:pt x="5819556" y="3800194"/>
                  </a:lnTo>
                  <a:lnTo>
                    <a:pt x="5809063" y="3872147"/>
                  </a:lnTo>
                  <a:cubicBezTo>
                    <a:pt x="5805690" y="3896131"/>
                    <a:pt x="5800818" y="3919928"/>
                    <a:pt x="5796696" y="3943912"/>
                  </a:cubicBezTo>
                  <a:cubicBezTo>
                    <a:pt x="5778708" y="4039287"/>
                    <a:pt x="5755848" y="4134662"/>
                    <a:pt x="5725305" y="4225165"/>
                  </a:cubicBezTo>
                  <a:cubicBezTo>
                    <a:pt x="5694763" y="4315669"/>
                    <a:pt x="5656726" y="4402237"/>
                    <a:pt x="5605384" y="4478312"/>
                  </a:cubicBezTo>
                  <a:cubicBezTo>
                    <a:pt x="5554980" y="4555324"/>
                    <a:pt x="5489960" y="4620718"/>
                    <a:pt x="5412573" y="4677306"/>
                  </a:cubicBezTo>
                  <a:cubicBezTo>
                    <a:pt x="5335374" y="4734269"/>
                    <a:pt x="5245995" y="4782987"/>
                    <a:pt x="5155867" y="4834703"/>
                  </a:cubicBezTo>
                  <a:cubicBezTo>
                    <a:pt x="4973924" y="4936261"/>
                    <a:pt x="4794791" y="5058806"/>
                    <a:pt x="4645452" y="5207396"/>
                  </a:cubicBezTo>
                  <a:cubicBezTo>
                    <a:pt x="4607414" y="5244497"/>
                    <a:pt x="4571813" y="5281597"/>
                    <a:pt x="4536211" y="5319072"/>
                  </a:cubicBezTo>
                  <a:lnTo>
                    <a:pt x="4430343" y="5432061"/>
                  </a:lnTo>
                  <a:cubicBezTo>
                    <a:pt x="4360264" y="5507574"/>
                    <a:pt x="4290934" y="5583087"/>
                    <a:pt x="4220668" y="5657663"/>
                  </a:cubicBezTo>
                  <a:cubicBezTo>
                    <a:pt x="4185628" y="5694951"/>
                    <a:pt x="4150589" y="5732052"/>
                    <a:pt x="4115174" y="5768777"/>
                  </a:cubicBezTo>
                  <a:cubicBezTo>
                    <a:pt x="4079573" y="5805316"/>
                    <a:pt x="4043597" y="5841292"/>
                    <a:pt x="4007245" y="5876707"/>
                  </a:cubicBezTo>
                  <a:cubicBezTo>
                    <a:pt x="3934543" y="5947723"/>
                    <a:pt x="3859405" y="6015740"/>
                    <a:pt x="3781081" y="6078887"/>
                  </a:cubicBezTo>
                  <a:cubicBezTo>
                    <a:pt x="3702945" y="6142220"/>
                    <a:pt x="3620312" y="6199557"/>
                    <a:pt x="3534493" y="6249775"/>
                  </a:cubicBezTo>
                  <a:cubicBezTo>
                    <a:pt x="3448300" y="6299429"/>
                    <a:pt x="3358359" y="6341589"/>
                    <a:pt x="3265232" y="6373068"/>
                  </a:cubicBezTo>
                  <a:cubicBezTo>
                    <a:pt x="3241998" y="6381313"/>
                    <a:pt x="3218201" y="6387497"/>
                    <a:pt x="3194779" y="6394804"/>
                  </a:cubicBezTo>
                  <a:cubicBezTo>
                    <a:pt x="3171169" y="6401175"/>
                    <a:pt x="3147185" y="6406797"/>
                    <a:pt x="3123575" y="6412792"/>
                  </a:cubicBezTo>
                  <a:cubicBezTo>
                    <a:pt x="3099404" y="6417477"/>
                    <a:pt x="3075420" y="6422161"/>
                    <a:pt x="3051435" y="6426471"/>
                  </a:cubicBezTo>
                  <a:cubicBezTo>
                    <a:pt x="3027076" y="6429657"/>
                    <a:pt x="3002904" y="6433591"/>
                    <a:pt x="2978733" y="6436214"/>
                  </a:cubicBezTo>
                  <a:cubicBezTo>
                    <a:pt x="2954374" y="6438088"/>
                    <a:pt x="2930015" y="6440899"/>
                    <a:pt x="2905656" y="6442211"/>
                  </a:cubicBezTo>
                  <a:cubicBezTo>
                    <a:pt x="2881109" y="6442960"/>
                    <a:pt x="2856751" y="6444272"/>
                    <a:pt x="2832204" y="6444459"/>
                  </a:cubicBezTo>
                  <a:cubicBezTo>
                    <a:pt x="2807658" y="6444084"/>
                    <a:pt x="2783298" y="6444084"/>
                    <a:pt x="2758565" y="6443335"/>
                  </a:cubicBezTo>
                  <a:lnTo>
                    <a:pt x="2683239" y="6438463"/>
                  </a:lnTo>
                  <a:cubicBezTo>
                    <a:pt x="2482559" y="6425909"/>
                    <a:pt x="2284126" y="6393492"/>
                    <a:pt x="2091503" y="6343275"/>
                  </a:cubicBezTo>
                  <a:lnTo>
                    <a:pt x="1948347" y="6301490"/>
                  </a:lnTo>
                  <a:cubicBezTo>
                    <a:pt x="1901127" y="6286126"/>
                    <a:pt x="1854658" y="6268699"/>
                    <a:pt x="1807626" y="6252585"/>
                  </a:cubicBezTo>
                  <a:cubicBezTo>
                    <a:pt x="1784017" y="6245090"/>
                    <a:pt x="1761344" y="6234972"/>
                    <a:pt x="1738297" y="6225790"/>
                  </a:cubicBezTo>
                  <a:lnTo>
                    <a:pt x="1669529" y="6197684"/>
                  </a:lnTo>
                  <a:lnTo>
                    <a:pt x="1635239" y="6183630"/>
                  </a:lnTo>
                  <a:lnTo>
                    <a:pt x="1601699" y="6167891"/>
                  </a:lnTo>
                  <a:lnTo>
                    <a:pt x="1534618" y="6136411"/>
                  </a:lnTo>
                  <a:cubicBezTo>
                    <a:pt x="1179164" y="5964961"/>
                    <a:pt x="857250" y="5729616"/>
                    <a:pt x="592299" y="5443116"/>
                  </a:cubicBezTo>
                  <a:cubicBezTo>
                    <a:pt x="336904" y="5166173"/>
                    <a:pt x="137160" y="4842573"/>
                    <a:pt x="0" y="4496675"/>
                  </a:cubicBezTo>
                  <a:lnTo>
                    <a:pt x="0" y="5523875"/>
                  </a:lnTo>
                  <a:cubicBezTo>
                    <a:pt x="637831" y="6338966"/>
                    <a:pt x="1639549" y="6864559"/>
                    <a:pt x="2766060" y="6864559"/>
                  </a:cubicBezTo>
                  <a:cubicBezTo>
                    <a:pt x="4692858" y="6864559"/>
                    <a:pt x="6254833" y="5327879"/>
                    <a:pt x="6254833" y="3432373"/>
                  </a:cubicBezTo>
                  <a:cubicBezTo>
                    <a:pt x="6254833" y="1536679"/>
                    <a:pt x="4692858" y="0"/>
                    <a:pt x="2766060" y="0"/>
                  </a:cubicBezTo>
                  <a:close/>
                </a:path>
              </a:pathLst>
            </a:custGeom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8A45AC-5DF1-B278-CB3A-F54F090DC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anchor="b">
            <a:normAutofit fontScale="90000"/>
          </a:bodyPr>
          <a:lstStyle/>
          <a:p>
            <a:r>
              <a:rPr lang="it-IT" sz="40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Sisteme bazate pe logica fuzzy</a:t>
            </a:r>
            <a:br>
              <a:rPr lang="it-IT" sz="33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</a:br>
            <a:endParaRPr lang="en-US" sz="33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2E3B4-AB49-D2BD-6279-869465397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15756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4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Principiu</a:t>
            </a:r>
            <a:r>
              <a:rPr lang="en-US" sz="24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sz="24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baz</a:t>
            </a:r>
            <a:r>
              <a:rPr lang="ro-RO" sz="24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ă</a:t>
            </a:r>
            <a:r>
              <a:rPr lang="en-US" sz="18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ro-RO" sz="18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ro-RO" sz="1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sz="2000" b="0" dirty="0" err="1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aproximarea</a:t>
            </a:r>
            <a:r>
              <a:rPr lang="en-US" sz="20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o-RO" sz="2000" dirty="0">
                <a:solidFill>
                  <a:schemeClr val="tx2"/>
                </a:solidFill>
                <a:latin typeface="Consolas" panose="020B0609020204030204" pitchFamily="49" charset="0"/>
              </a:rPr>
              <a:t>duratei luminii verzi folosind seturi fuzzy</a:t>
            </a:r>
          </a:p>
          <a:p>
            <a:pPr marL="0" indent="0">
              <a:buNone/>
            </a:pPr>
            <a:r>
              <a:rPr lang="en-US" sz="24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Dezavantaje</a:t>
            </a:r>
            <a:r>
              <a:rPr lang="en-US" sz="24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:</a:t>
            </a:r>
            <a:endParaRPr lang="ro-RO" sz="2400" b="0" dirty="0">
              <a:solidFill>
                <a:schemeClr val="tx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o-RO" sz="20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sz="20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training real-time</a:t>
            </a:r>
            <a:r>
              <a:rPr lang="ro-RO" sz="20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 de durate mari</a:t>
            </a:r>
          </a:p>
          <a:p>
            <a:pPr marL="0" indent="0">
              <a:buNone/>
            </a:pPr>
            <a:r>
              <a:rPr lang="ro-RO" sz="2000" dirty="0">
                <a:solidFill>
                  <a:schemeClr val="tx2"/>
                </a:solidFill>
                <a:latin typeface="Consolas" panose="020B0609020204030204" pitchFamily="49" charset="0"/>
              </a:rPr>
              <a:t>-traficul poate fi îngreunat</a:t>
            </a:r>
            <a:endParaRPr lang="ro-RO" sz="2000" b="0" dirty="0">
              <a:solidFill>
                <a:schemeClr val="tx2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466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740</Words>
  <Application>Microsoft Office PowerPoint</Application>
  <PresentationFormat>Widescreen</PresentationFormat>
  <Paragraphs>129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Consolas</vt:lpstr>
      <vt:lpstr>Office Theme</vt:lpstr>
      <vt:lpstr>Traffic Manager</vt:lpstr>
      <vt:lpstr>Agendă</vt:lpstr>
      <vt:lpstr>Introducere</vt:lpstr>
      <vt:lpstr>Scopuri și obiective</vt:lpstr>
      <vt:lpstr>Istoric al gestionări traficului</vt:lpstr>
      <vt:lpstr>Sisteme bazate pe detecția de obiecte</vt:lpstr>
      <vt:lpstr>Sisteme bazate pe senzori </vt:lpstr>
      <vt:lpstr>Sisteme care sincronizează traficul</vt:lpstr>
      <vt:lpstr>Sisteme bazate pe logica fuzzy </vt:lpstr>
      <vt:lpstr>Management bazat pe Sisteme de comunicare de acoperire mica(DSRC)</vt:lpstr>
      <vt:lpstr>Abordarea problemei</vt:lpstr>
      <vt:lpstr>Sistemul nostru de gestionare a traficului</vt:lpstr>
      <vt:lpstr>Principii de bază ale sistemului</vt:lpstr>
      <vt:lpstr>Traffic Observer(TO)</vt:lpstr>
      <vt:lpstr>Vehicle Tracker(VT)</vt:lpstr>
      <vt:lpstr>Proxy</vt:lpstr>
      <vt:lpstr>Junction Main Server (JMS)</vt:lpstr>
      <vt:lpstr>Stări ale traficului</vt:lpstr>
      <vt:lpstr>Modul de alegere al urmatoarei stări</vt:lpstr>
      <vt:lpstr>Exemple de tranziții ale traficului</vt:lpstr>
      <vt:lpstr>Influența traficului</vt:lpstr>
      <vt:lpstr>Impactul modificări cronometrelor</vt:lpstr>
      <vt:lpstr>Control al traficului</vt:lpstr>
      <vt:lpstr>Detalii de implementare </vt:lpstr>
      <vt:lpstr>Tehnologii folosite</vt:lpstr>
      <vt:lpstr>Structură a proiectului</vt:lpstr>
      <vt:lpstr>Videoclip(TO DO)</vt:lpstr>
      <vt:lpstr>Concluzii și direcții viitoare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Manager</dc:title>
  <dc:creator>Mihai Gherghinescu</dc:creator>
  <cp:lastModifiedBy>Mihai Gherghinescu</cp:lastModifiedBy>
  <cp:revision>16</cp:revision>
  <dcterms:created xsi:type="dcterms:W3CDTF">2023-06-26T09:58:54Z</dcterms:created>
  <dcterms:modified xsi:type="dcterms:W3CDTF">2023-06-26T14:40:46Z</dcterms:modified>
</cp:coreProperties>
</file>

<file path=docProps/thumbnail.jpeg>
</file>